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2" r:id="rId3"/>
  </p:sldMasterIdLst>
  <p:notesMasterIdLst>
    <p:notesMasterId r:id="rId43"/>
  </p:notesMasterIdLst>
  <p:sldIdLst>
    <p:sldId id="256" r:id="rId4"/>
    <p:sldId id="257" r:id="rId5"/>
    <p:sldId id="258" r:id="rId6"/>
    <p:sldId id="266" r:id="rId7"/>
    <p:sldId id="267" r:id="rId8"/>
    <p:sldId id="268" r:id="rId9"/>
    <p:sldId id="271" r:id="rId10"/>
    <p:sldId id="272" r:id="rId11"/>
    <p:sldId id="274" r:id="rId12"/>
    <p:sldId id="275" r:id="rId13"/>
    <p:sldId id="276" r:id="rId14"/>
    <p:sldId id="277" r:id="rId15"/>
    <p:sldId id="281" r:id="rId16"/>
    <p:sldId id="279" r:id="rId17"/>
    <p:sldId id="280" r:id="rId18"/>
    <p:sldId id="290" r:id="rId19"/>
    <p:sldId id="282" r:id="rId20"/>
    <p:sldId id="283" r:id="rId21"/>
    <p:sldId id="285" r:id="rId22"/>
    <p:sldId id="284" r:id="rId23"/>
    <p:sldId id="286" r:id="rId24"/>
    <p:sldId id="287" r:id="rId25"/>
    <p:sldId id="288" r:id="rId26"/>
    <p:sldId id="289" r:id="rId27"/>
    <p:sldId id="273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64" r:id="rId39"/>
    <p:sldId id="260" r:id="rId40"/>
    <p:sldId id="262" r:id="rId41"/>
    <p:sldId id="263" r:id="rId42"/>
  </p:sldIdLst>
  <p:sldSz cx="24384000" cy="13716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56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1DF9D18F-3202-4A9F-9FFB-6D7AFD6BBA49}">
          <p14:sldIdLst>
            <p14:sldId id="256"/>
            <p14:sldId id="257"/>
          </p14:sldIdLst>
        </p14:section>
        <p14:section name="1. Javascript basics" id="{1E3CED14-1E67-4144-B8DB-42083671E1D9}">
          <p14:sldIdLst>
            <p14:sldId id="258"/>
            <p14:sldId id="266"/>
            <p14:sldId id="267"/>
            <p14:sldId id="268"/>
            <p14:sldId id="271"/>
            <p14:sldId id="272"/>
            <p14:sldId id="274"/>
            <p14:sldId id="275"/>
            <p14:sldId id="276"/>
            <p14:sldId id="277"/>
            <p14:sldId id="281"/>
            <p14:sldId id="279"/>
            <p14:sldId id="280"/>
            <p14:sldId id="290"/>
            <p14:sldId id="282"/>
            <p14:sldId id="283"/>
            <p14:sldId id="285"/>
            <p14:sldId id="284"/>
            <p14:sldId id="286"/>
            <p14:sldId id="287"/>
            <p14:sldId id="288"/>
            <p14:sldId id="289"/>
            <p14:sldId id="273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</p14:sldIdLst>
        </p14:section>
        <p14:section name="3. Introduction to react.js" id="{B7C807AD-A07B-48EE-8BE2-1EF6709F0E0F}">
          <p14:sldIdLst>
            <p14:sldId id="264"/>
            <p14:sldId id="260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535" autoAdjust="0"/>
  </p:normalViewPr>
  <p:slideViewPr>
    <p:cSldViewPr snapToGrid="0">
      <p:cViewPr varScale="1">
        <p:scale>
          <a:sx n="51" d="100"/>
          <a:sy n="51" d="100"/>
        </p:scale>
        <p:origin x="85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3B93E7-8C7B-0541-A8FF-DDEDB568B535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DDC8EED2-226A-3640-A531-0987EEF4F7BC}">
      <dgm:prSet phldrT="[Text]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Top</a:t>
          </a:r>
          <a:endParaRPr lang="en-US" dirty="0">
            <a:latin typeface="Amatic SC"/>
            <a:cs typeface="Amatic SC Regular"/>
          </a:endParaRPr>
        </a:p>
      </dgm:t>
    </dgm:pt>
    <dgm:pt modelId="{E6D4D594-5FEE-1849-BC48-61511E97F5CD}" type="par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CEDC2CCC-CFAC-1C4A-9744-E6AD0834920B}" type="sibTrans" cxnId="{9DEDE183-573C-454C-981A-27EF6D1626B3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D49B1888-34C6-1745-B1BC-93104A42275E}">
      <dgm:prSet phldrT="[Text]"/>
      <dgm:spPr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latin typeface="Amatic SC"/>
              <a:cs typeface="Amatic SC Regular"/>
            </a:rPr>
            <a:t>Middle</a:t>
          </a:r>
          <a:endParaRPr lang="en-US" dirty="0">
            <a:latin typeface="Amatic SC"/>
            <a:cs typeface="Amatic SC Regular"/>
          </a:endParaRPr>
        </a:p>
      </dgm:t>
    </dgm:pt>
    <dgm:pt modelId="{6CBF4A2A-9894-FA43-9BC6-E85CB887122E}" type="par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78886AC6-7B11-B14F-973C-75E2C97C70B7}" type="sibTrans" cxnId="{36B27F59-DDF9-E648-8DCE-CCBB0F087059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363E54C-FEEB-364C-B088-5E2C4BC8AF2D}">
      <dgm:prSet phldrT="[Text]"/>
      <dgm:spPr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t>
        <a:bodyPr/>
        <a:lstStyle/>
        <a:p>
          <a:r>
            <a:rPr lang="en-US" dirty="0" smtClean="0">
              <a:solidFill>
                <a:srgbClr val="FFFFFF"/>
              </a:solidFill>
              <a:latin typeface="Amatic SC"/>
              <a:cs typeface="Amatic SC Regular"/>
            </a:rPr>
            <a:t>Base</a:t>
          </a:r>
          <a:endParaRPr lang="en-US" dirty="0">
            <a:solidFill>
              <a:srgbClr val="FFFFFF"/>
            </a:solidFill>
            <a:latin typeface="Amatic SC"/>
            <a:cs typeface="Amatic SC Regular"/>
          </a:endParaRPr>
        </a:p>
      </dgm:t>
    </dgm:pt>
    <dgm:pt modelId="{96FD63FF-694C-CC4B-86EE-76B9E5874B10}" type="par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5335FF3B-1602-834A-B475-89674C983CE8}" type="sibTrans" cxnId="{117AEC63-C30D-4843-96B7-321CAC125286}">
      <dgm:prSet/>
      <dgm:spPr/>
      <dgm:t>
        <a:bodyPr/>
        <a:lstStyle/>
        <a:p>
          <a:endParaRPr lang="en-US">
            <a:latin typeface="Amatic SC"/>
            <a:cs typeface="Amatic SC Regular"/>
          </a:endParaRPr>
        </a:p>
      </dgm:t>
    </dgm:pt>
    <dgm:pt modelId="{B7D55DFC-77C2-7F4C-9B0D-B325A4A3007A}" type="pres">
      <dgm:prSet presAssocID="{7B3B93E7-8C7B-0541-A8FF-DDEDB568B535}" presName="Name0" presStyleCnt="0">
        <dgm:presLayoutVars>
          <dgm:dir/>
          <dgm:animLvl val="lvl"/>
          <dgm:resizeHandles val="exact"/>
        </dgm:presLayoutVars>
      </dgm:prSet>
      <dgm:spPr/>
    </dgm:pt>
    <dgm:pt modelId="{167A67B4-67EF-1E4C-A79F-5B16BF3AE1DD}" type="pres">
      <dgm:prSet presAssocID="{DDC8EED2-226A-3640-A531-0987EEF4F7BC}" presName="Name8" presStyleCnt="0"/>
      <dgm:spPr/>
    </dgm:pt>
    <dgm:pt modelId="{2E23628B-8FFB-F740-A0B1-CBF472BA6FE5}" type="pres">
      <dgm:prSet presAssocID="{DDC8EED2-226A-3640-A531-0987EEF4F7BC}" presName="level" presStyleLbl="node1" presStyleIdx="0" presStyleCnt="3" custLinFactNeighborX="-1827" custLinFactNeighborY="861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3A698F-A4DB-2C42-B1CD-86D290496EE2}" type="pres">
      <dgm:prSet presAssocID="{DDC8EED2-226A-3640-A531-0987EEF4F7B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2699F3-383C-A74D-A8A0-0FF75ADCD5C4}" type="pres">
      <dgm:prSet presAssocID="{D49B1888-34C6-1745-B1BC-93104A42275E}" presName="Name8" presStyleCnt="0"/>
      <dgm:spPr/>
    </dgm:pt>
    <dgm:pt modelId="{29FB89C4-9060-B244-89CC-D981DA50B324}" type="pres">
      <dgm:prSet presAssocID="{D49B1888-34C6-1745-B1BC-93104A42275E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E1EE32A0-A3F2-0042-B3D0-47747274E7E8}" type="pres">
      <dgm:prSet presAssocID="{D49B1888-34C6-1745-B1BC-93104A42275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CE337E0C-1E15-944E-9F70-6447C1011BC9}" type="pres">
      <dgm:prSet presAssocID="{B363E54C-FEEB-364C-B088-5E2C4BC8AF2D}" presName="Name8" presStyleCnt="0"/>
      <dgm:spPr/>
    </dgm:pt>
    <dgm:pt modelId="{3C544410-0868-8442-8659-77115A0D24C0}" type="pres">
      <dgm:prSet presAssocID="{B363E54C-FEEB-364C-B088-5E2C4BC8AF2D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7C59E1-3EA9-D842-9B29-1385CAF00415}" type="pres">
      <dgm:prSet presAssocID="{B363E54C-FEEB-364C-B088-5E2C4BC8AF2D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E7C84C86-6057-294E-A0BC-98B17418DAC6}" type="presOf" srcId="{DDC8EED2-226A-3640-A531-0987EEF4F7BC}" destId="{A83A698F-A4DB-2C42-B1CD-86D290496EE2}" srcOrd="1" destOrd="0" presId="urn:microsoft.com/office/officeart/2005/8/layout/pyramid1"/>
    <dgm:cxn modelId="{B5113782-E336-4D42-AB35-31F05744238D}" type="presOf" srcId="{B363E54C-FEEB-364C-B088-5E2C4BC8AF2D}" destId="{207C59E1-3EA9-D842-9B29-1385CAF00415}" srcOrd="1" destOrd="0" presId="urn:microsoft.com/office/officeart/2005/8/layout/pyramid1"/>
    <dgm:cxn modelId="{9DEDE183-573C-454C-981A-27EF6D1626B3}" srcId="{7B3B93E7-8C7B-0541-A8FF-DDEDB568B535}" destId="{DDC8EED2-226A-3640-A531-0987EEF4F7BC}" srcOrd="0" destOrd="0" parTransId="{E6D4D594-5FEE-1849-BC48-61511E97F5CD}" sibTransId="{CEDC2CCC-CFAC-1C4A-9744-E6AD0834920B}"/>
    <dgm:cxn modelId="{117AEC63-C30D-4843-96B7-321CAC125286}" srcId="{7B3B93E7-8C7B-0541-A8FF-DDEDB568B535}" destId="{B363E54C-FEEB-364C-B088-5E2C4BC8AF2D}" srcOrd="2" destOrd="0" parTransId="{96FD63FF-694C-CC4B-86EE-76B9E5874B10}" sibTransId="{5335FF3B-1602-834A-B475-89674C983CE8}"/>
    <dgm:cxn modelId="{F142A8AF-D0E8-E845-AFC7-8AF5E7F74222}" type="presOf" srcId="{DDC8EED2-226A-3640-A531-0987EEF4F7BC}" destId="{2E23628B-8FFB-F740-A0B1-CBF472BA6FE5}" srcOrd="0" destOrd="0" presId="urn:microsoft.com/office/officeart/2005/8/layout/pyramid1"/>
    <dgm:cxn modelId="{36B27F59-DDF9-E648-8DCE-CCBB0F087059}" srcId="{7B3B93E7-8C7B-0541-A8FF-DDEDB568B535}" destId="{D49B1888-34C6-1745-B1BC-93104A42275E}" srcOrd="1" destOrd="0" parTransId="{6CBF4A2A-9894-FA43-9BC6-E85CB887122E}" sibTransId="{78886AC6-7B11-B14F-973C-75E2C97C70B7}"/>
    <dgm:cxn modelId="{04160C2E-B467-B348-AE71-715FA9F49D25}" type="presOf" srcId="{B363E54C-FEEB-364C-B088-5E2C4BC8AF2D}" destId="{3C544410-0868-8442-8659-77115A0D24C0}" srcOrd="0" destOrd="0" presId="urn:microsoft.com/office/officeart/2005/8/layout/pyramid1"/>
    <dgm:cxn modelId="{3214624E-DACC-F449-B061-EB2FF1B0CCA0}" type="presOf" srcId="{7B3B93E7-8C7B-0541-A8FF-DDEDB568B535}" destId="{B7D55DFC-77C2-7F4C-9B0D-B325A4A3007A}" srcOrd="0" destOrd="0" presId="urn:microsoft.com/office/officeart/2005/8/layout/pyramid1"/>
    <dgm:cxn modelId="{947563B1-BA0F-5249-AE50-ADBED4534D8D}" type="presOf" srcId="{D49B1888-34C6-1745-B1BC-93104A42275E}" destId="{29FB89C4-9060-B244-89CC-D981DA50B324}" srcOrd="0" destOrd="0" presId="urn:microsoft.com/office/officeart/2005/8/layout/pyramid1"/>
    <dgm:cxn modelId="{B00818B0-5536-C04F-AB64-9A4DFA20B460}" type="presOf" srcId="{D49B1888-34C6-1745-B1BC-93104A42275E}" destId="{E1EE32A0-A3F2-0042-B3D0-47747274E7E8}" srcOrd="1" destOrd="0" presId="urn:microsoft.com/office/officeart/2005/8/layout/pyramid1"/>
    <dgm:cxn modelId="{ADB17ABB-DADA-4645-AF95-E810D8A5171D}" type="presParOf" srcId="{B7D55DFC-77C2-7F4C-9B0D-B325A4A3007A}" destId="{167A67B4-67EF-1E4C-A79F-5B16BF3AE1DD}" srcOrd="0" destOrd="0" presId="urn:microsoft.com/office/officeart/2005/8/layout/pyramid1"/>
    <dgm:cxn modelId="{0CB6189F-960E-8C48-A399-5E2095128960}" type="presParOf" srcId="{167A67B4-67EF-1E4C-A79F-5B16BF3AE1DD}" destId="{2E23628B-8FFB-F740-A0B1-CBF472BA6FE5}" srcOrd="0" destOrd="0" presId="urn:microsoft.com/office/officeart/2005/8/layout/pyramid1"/>
    <dgm:cxn modelId="{BA36BADD-9D4D-494C-98D7-8DA4BD5363B6}" type="presParOf" srcId="{167A67B4-67EF-1E4C-A79F-5B16BF3AE1DD}" destId="{A83A698F-A4DB-2C42-B1CD-86D290496EE2}" srcOrd="1" destOrd="0" presId="urn:microsoft.com/office/officeart/2005/8/layout/pyramid1"/>
    <dgm:cxn modelId="{93D96099-D0F3-7E41-9AC3-41C5B890CBAA}" type="presParOf" srcId="{B7D55DFC-77C2-7F4C-9B0D-B325A4A3007A}" destId="{FF2699F3-383C-A74D-A8A0-0FF75ADCD5C4}" srcOrd="1" destOrd="0" presId="urn:microsoft.com/office/officeart/2005/8/layout/pyramid1"/>
    <dgm:cxn modelId="{62FE637E-CD12-ED47-87C6-2102E3F55CE0}" type="presParOf" srcId="{FF2699F3-383C-A74D-A8A0-0FF75ADCD5C4}" destId="{29FB89C4-9060-B244-89CC-D981DA50B324}" srcOrd="0" destOrd="0" presId="urn:microsoft.com/office/officeart/2005/8/layout/pyramid1"/>
    <dgm:cxn modelId="{FDD68FDC-7A33-4C46-9BFA-EA9116D5DE67}" type="presParOf" srcId="{FF2699F3-383C-A74D-A8A0-0FF75ADCD5C4}" destId="{E1EE32A0-A3F2-0042-B3D0-47747274E7E8}" srcOrd="1" destOrd="0" presId="urn:microsoft.com/office/officeart/2005/8/layout/pyramid1"/>
    <dgm:cxn modelId="{4559D922-90FF-B147-92A9-92EF039A3BEB}" type="presParOf" srcId="{B7D55DFC-77C2-7F4C-9B0D-B325A4A3007A}" destId="{CE337E0C-1E15-944E-9F70-6447C1011BC9}" srcOrd="2" destOrd="0" presId="urn:microsoft.com/office/officeart/2005/8/layout/pyramid1"/>
    <dgm:cxn modelId="{13C3B2D7-3355-8649-BE07-97A2D8FC5EFA}" type="presParOf" srcId="{CE337E0C-1E15-944E-9F70-6447C1011BC9}" destId="{3C544410-0868-8442-8659-77115A0D24C0}" srcOrd="0" destOrd="0" presId="urn:microsoft.com/office/officeart/2005/8/layout/pyramid1"/>
    <dgm:cxn modelId="{3282A94C-5A08-D74F-B3EF-B04D96109389}" type="presParOf" srcId="{CE337E0C-1E15-944E-9F70-6447C1011BC9}" destId="{207C59E1-3EA9-D842-9B29-1385CAF00415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53777C-203F-4A3D-AEC1-F88161514E0F}" type="datetimeFigureOut">
              <a:rPr lang="pl-PL" smtClean="0"/>
              <a:t>2018-01-12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B6A5A2-E370-494D-B8BA-41E9C852995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7176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1140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854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0776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3928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3261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902515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984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873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047445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43068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58092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Wypadałoby wspomnieć o V8 – zarówno</a:t>
            </a:r>
            <a:r>
              <a:rPr lang="pl-PL" baseline="0" dirty="0" smtClean="0"/>
              <a:t> Chrome jak i node.js korzystają z tego silnika. Implementuje specyfikację ECMAScript i kompiluje kod źródłowy skryptów do pośredniego języka maszynowego. Dba o alokacje pamięci, garbage collecting; wprowadza dodatkowe optymalizacje niemożliwe w przypadku podejścia interpretowanego.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70787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19687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2105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Event</a:t>
            </a:r>
            <a:r>
              <a:rPr lang="pl-PL" baseline="0" dirty="0" smtClean="0"/>
              <a:t> loop – patrzy na stos, jak jest pusty, wrzuca na niego po kolei zadania z task queue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83572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their most basic, promises are a bit like event listeners except: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promise can only succeed or fail once. It cannot succeed or fail twice, neither can it switch from success to failure or vice versa.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promise has succeeded or failed and you later add a success/failure callback, the correct callback will be called, even though the event took place earlier.</a:t>
            </a:r>
          </a:p>
          <a:p>
            <a:endParaRPr lang="pl-PL" dirty="0" smtClean="0"/>
          </a:p>
          <a:p>
            <a:r>
              <a:rPr lang="pl-PL" dirty="0" smtClean="0"/>
              <a:t>Promise</a:t>
            </a:r>
            <a:r>
              <a:rPr lang="pl-PL" baseline="0" dirty="0" smtClean="0"/>
              <a:t>s były implementowane przez twórców bibliotek, w standardzie języka są dopiero od standardu ES6 (2015), o którym zaraz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05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37052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16110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6698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26670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78833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6637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dirty="0" smtClean="0"/>
              <a:t>“The problem with object-oriented languages is they’ve got all this implicit environment that they carry around with them. You wanted a banana but what you got was a gorilla holding the banana and the entire jungle.” </a:t>
            </a:r>
            <a:endParaRPr lang="pl-PL" sz="1200" i="1" dirty="0" smtClean="0"/>
          </a:p>
          <a:p>
            <a:r>
              <a:rPr lang="en-US" sz="1200" dirty="0" smtClean="0"/>
              <a:t>~Joe Armstrong</a:t>
            </a:r>
            <a:endParaRPr lang="pl-PL" sz="12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89694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9968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Ponadto</a:t>
            </a:r>
            <a:r>
              <a:rPr lang="en-US" dirty="0" smtClean="0"/>
              <a:t> </a:t>
            </a:r>
            <a:r>
              <a:rPr lang="en-US" dirty="0" err="1" smtClean="0"/>
              <a:t>przy</a:t>
            </a:r>
            <a:r>
              <a:rPr lang="en-US" baseline="0" dirty="0" smtClean="0"/>
              <a:t> let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zachodzi</a:t>
            </a:r>
            <a:r>
              <a:rPr lang="en-US" baseline="0" dirty="0" smtClean="0"/>
              <a:t> hoisting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4094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“this”</a:t>
            </a:r>
            <a:r>
              <a:rPr lang="en-US" baseline="0" dirty="0" smtClean="0"/>
              <a:t> refers to the owner of the function.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86422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57084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405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2782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JS Runtime jest jedno-threadowy, ale</a:t>
            </a:r>
            <a:r>
              <a:rPr lang="pl-PL" baseline="0" dirty="0" smtClean="0"/>
              <a:t> nie zapominajmy że przeglądarka to nie tylko Runtime.</a:t>
            </a: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4191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48161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B6A5A2-E370-494D-B8BA-41E9C852995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98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9.emf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1.emf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6.png"/><Relationship Id="rId7" Type="http://schemas.openxmlformats.org/officeDocument/2006/relationships/image" Target="../media/image20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4.emf"/><Relationship Id="rId4" Type="http://schemas.openxmlformats.org/officeDocument/2006/relationships/image" Target="../media/image1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emf"/><Relationship Id="rId3" Type="http://schemas.openxmlformats.org/officeDocument/2006/relationships/image" Target="../media/image10.png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5" Type="http://schemas.openxmlformats.org/officeDocument/2006/relationships/image" Target="../media/image42.emf"/><Relationship Id="rId10" Type="http://schemas.openxmlformats.org/officeDocument/2006/relationships/image" Target="../media/image37.emf"/><Relationship Id="rId4" Type="http://schemas.openxmlformats.org/officeDocument/2006/relationships/image" Target="../media/image8.png"/><Relationship Id="rId9" Type="http://schemas.openxmlformats.org/officeDocument/2006/relationships/image" Target="../media/image36.emf"/><Relationship Id="rId14" Type="http://schemas.openxmlformats.org/officeDocument/2006/relationships/image" Target="../media/image41.emf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10.png"/><Relationship Id="rId7" Type="http://schemas.openxmlformats.org/officeDocument/2006/relationships/image" Target="../media/image35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3.emf"/><Relationship Id="rId5" Type="http://schemas.openxmlformats.org/officeDocument/2006/relationships/image" Target="../media/image32.emf"/><Relationship Id="rId4" Type="http://schemas.openxmlformats.org/officeDocument/2006/relationships/image" Target="../media/image8.png"/><Relationship Id="rId9" Type="http://schemas.openxmlformats.org/officeDocument/2006/relationships/image" Target="../media/image3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Page /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2000" spc="3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4976" y="7218040"/>
            <a:ext cx="18434048" cy="5688632"/>
          </a:xfrm>
          <a:prstGeom prst="rect">
            <a:avLst/>
          </a:prstGeom>
        </p:spPr>
        <p:txBody>
          <a:bodyPr vert="horz"/>
          <a:lstStyle>
            <a:lvl1pPr>
              <a:defRPr sz="8000" spc="300">
                <a:latin typeface="Amatic SC Regular"/>
                <a:cs typeface="Amatic SC Regular"/>
              </a:defRPr>
            </a:lvl1pPr>
            <a:lvl2pPr>
              <a:defRPr spc="300">
                <a:latin typeface="Amatic SC Regular"/>
                <a:cs typeface="Amatic SC Regular"/>
              </a:defRPr>
            </a:lvl2pPr>
            <a:lvl3pPr>
              <a:defRPr spc="300">
                <a:latin typeface="Amatic SC Regular"/>
                <a:cs typeface="Amatic SC Regular"/>
              </a:defRPr>
            </a:lvl3pPr>
            <a:lvl4pPr>
              <a:defRPr spc="300">
                <a:latin typeface="Amatic SC Regular"/>
                <a:cs typeface="Amatic SC Regular"/>
              </a:defRPr>
            </a:lvl4pPr>
            <a:lvl5pPr>
              <a:defRPr spc="300"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300" y="6731000"/>
            <a:ext cx="78994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66078"/>
      </p:ext>
    </p:extLst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18084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69306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71838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404984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5603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913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912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7511480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7511479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2840072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840071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8024649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8024648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239891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7511480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2840072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8024648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6904" y="8946232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39472" y="8946232"/>
            <a:ext cx="4013200" cy="114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87312" y="8946232"/>
            <a:ext cx="4013200" cy="114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71888" y="8946232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69297"/>
      </p:ext>
    </p:extLst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14544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14544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5832601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5832600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017597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17597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568265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4568264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9"/>
          </p:nvPr>
        </p:nvSpPr>
        <p:spPr>
          <a:xfrm>
            <a:off x="14544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8" name="Picture Placeholder 8"/>
          <p:cNvSpPr>
            <a:spLocks noGrp="1"/>
          </p:cNvSpPr>
          <p:nvPr>
            <p:ph type="pic" sz="quarter" idx="20"/>
          </p:nvPr>
        </p:nvSpPr>
        <p:spPr>
          <a:xfrm>
            <a:off x="5832601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29" name="Picture Placeholder 8"/>
          <p:cNvSpPr>
            <a:spLocks noGrp="1"/>
          </p:cNvSpPr>
          <p:nvPr>
            <p:ph type="pic" sz="quarter" idx="21"/>
          </p:nvPr>
        </p:nvSpPr>
        <p:spPr>
          <a:xfrm>
            <a:off x="10175975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0" name="Picture Placeholder 8"/>
          <p:cNvSpPr>
            <a:spLocks noGrp="1"/>
          </p:cNvSpPr>
          <p:nvPr>
            <p:ph type="pic" sz="quarter" idx="22"/>
          </p:nvPr>
        </p:nvSpPr>
        <p:spPr>
          <a:xfrm>
            <a:off x="14568264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910424" y="8010128"/>
            <a:ext cx="3888432" cy="792088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8910423" y="9162256"/>
            <a:ext cx="3888432" cy="201622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8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18910423" y="3257600"/>
            <a:ext cx="3889176" cy="46805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/>
          <a:lstStyle/>
          <a:p>
            <a:endParaRPr lang="en-US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0800" y="8903940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0115550" y="8874224"/>
            <a:ext cx="4013200" cy="1737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802536" y="8903940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4496256" y="8874224"/>
            <a:ext cx="4013200" cy="17373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18816736" y="8874224"/>
            <a:ext cx="4013200" cy="17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55937"/>
      </p:ext>
    </p:extLst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6288088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67917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536892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Media Placeholder 9"/>
          <p:cNvSpPr>
            <a:spLocks noGrp="1"/>
          </p:cNvSpPr>
          <p:nvPr>
            <p:ph type="media" sz="quarter" idx="13"/>
          </p:nvPr>
        </p:nvSpPr>
        <p:spPr>
          <a:xfrm>
            <a:off x="1318792" y="2754313"/>
            <a:ext cx="11807825" cy="7775575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4145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1318792" y="2753544"/>
            <a:ext cx="11809833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6785992"/>
            <a:ext cx="9289032" cy="374389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3632161" y="419370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563386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23290"/>
      </p:ext>
    </p:extLst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8"/>
          </p:nvPr>
        </p:nvSpPr>
        <p:spPr>
          <a:xfrm>
            <a:off x="7511480" y="2753544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19"/>
          </p:nvPr>
        </p:nvSpPr>
        <p:spPr>
          <a:xfrm>
            <a:off x="7511480" y="6857480"/>
            <a:ext cx="5617145" cy="3672408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3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5617145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7681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84300" y="584200"/>
            <a:ext cx="21464884" cy="17018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1390800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1"/>
          </p:nvPr>
        </p:nvSpPr>
        <p:spPr>
          <a:xfrm>
            <a:off x="12336016" y="2753544"/>
            <a:ext cx="10513168" cy="77763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0620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1"/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3410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hough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Callout 29"/>
          <p:cNvSpPr/>
          <p:nvPr userDrawn="1"/>
        </p:nvSpPr>
        <p:spPr bwMode="auto">
          <a:xfrm>
            <a:off x="16728504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Callout 27"/>
          <p:cNvSpPr/>
          <p:nvPr userDrawn="1"/>
        </p:nvSpPr>
        <p:spPr bwMode="auto">
          <a:xfrm>
            <a:off x="23989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Oval Callout 28"/>
          <p:cNvSpPr/>
          <p:nvPr userDrawn="1"/>
        </p:nvSpPr>
        <p:spPr bwMode="auto">
          <a:xfrm>
            <a:off x="9599712" y="3041576"/>
            <a:ext cx="5184576" cy="3528392"/>
          </a:xfrm>
          <a:prstGeom prst="wedgeEllipseCallout">
            <a:avLst>
              <a:gd name="adj1" fmla="val 1552"/>
              <a:gd name="adj2" fmla="val 63400"/>
            </a:avLst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686944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686944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9854916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9854915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7075113" y="7218040"/>
            <a:ext cx="4680519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7075112" y="8370168"/>
            <a:ext cx="4680520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2686944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9780303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7016536" y="3977680"/>
            <a:ext cx="4680519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spcBef>
                <a:spcPts val="3500"/>
              </a:spcBef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69475" y="8154144"/>
            <a:ext cx="4851400" cy="114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614936" y="8154144"/>
            <a:ext cx="4851400" cy="114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6989672" y="8154144"/>
            <a:ext cx="48514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487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0800" y="2393504"/>
            <a:ext cx="21602400" cy="8208912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 baseline="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defRPr sz="9600" spc="300">
                <a:latin typeface="Sketch Gothic Light"/>
                <a:cs typeface="Sketch Gothic Light"/>
              </a:defRPr>
            </a:lvl1pPr>
          </a:lstStyle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0" hasCustomPrompt="1"/>
          </p:nvPr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>
              <a:defRPr sz="15000">
                <a:latin typeface="Sketch Gothic Light"/>
                <a:cs typeface="Sketch Gothic Light"/>
              </a:defRPr>
            </a:lvl1pPr>
            <a:lvl2pPr>
              <a:defRPr sz="15000">
                <a:latin typeface="Sketch Gothic Light"/>
                <a:cs typeface="Sketch Gothic Light"/>
              </a:defRPr>
            </a:lvl2pPr>
            <a:lvl3pPr>
              <a:defRPr sz="15000">
                <a:latin typeface="Sketch Gothic Light"/>
                <a:cs typeface="Sketch Gothic Light"/>
              </a:defRPr>
            </a:lvl3pPr>
            <a:lvl4pPr>
              <a:defRPr sz="15000">
                <a:latin typeface="Sketch Gothic Light"/>
                <a:cs typeface="Sketch Gothic Light"/>
              </a:defRPr>
            </a:lvl4pPr>
            <a:lvl5pPr>
              <a:defRPr sz="15000">
                <a:latin typeface="Sketch Gothic Light"/>
                <a:cs typeface="Sketch Gothic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064812"/>
      </p:ext>
    </p:extLst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 Bubble 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Oval 48"/>
          <p:cNvSpPr/>
          <p:nvPr userDrawn="1"/>
        </p:nvSpPr>
        <p:spPr bwMode="auto">
          <a:xfrm>
            <a:off x="18024648" y="2825552"/>
            <a:ext cx="3744416" cy="3744416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8" name="Oval 47"/>
          <p:cNvSpPr/>
          <p:nvPr userDrawn="1"/>
        </p:nvSpPr>
        <p:spPr bwMode="auto">
          <a:xfrm>
            <a:off x="12840072" y="2825552"/>
            <a:ext cx="3744416" cy="3744416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7" name="Oval 46"/>
          <p:cNvSpPr/>
          <p:nvPr userDrawn="1"/>
        </p:nvSpPr>
        <p:spPr bwMode="auto">
          <a:xfrm>
            <a:off x="7655496" y="2825552"/>
            <a:ext cx="3744416" cy="3744416"/>
          </a:xfrm>
          <a:prstGeom prst="ellipse">
            <a:avLst/>
          </a:prstGeom>
          <a:blipFill rotWithShape="1">
            <a:blip r:embed="rId4"/>
            <a:tile tx="0" ty="0" sx="100000" sy="100000" flip="none" algn="tl"/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2542928" y="2825552"/>
            <a:ext cx="3744416" cy="3744416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747500" y="4265712"/>
            <a:ext cx="876300" cy="914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686945" y="3977680"/>
            <a:ext cx="3456384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7799512" y="3977680"/>
            <a:ext cx="3384376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8168664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2984088" y="3977680"/>
            <a:ext cx="3528391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575376" y="4265712"/>
            <a:ext cx="876300" cy="9144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932324" y="4265712"/>
            <a:ext cx="876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9328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2254896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254896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367464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367464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2624048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24048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7880632" y="8370168"/>
            <a:ext cx="4032448" cy="2016224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spcBef>
                <a:spcPts val="3500"/>
              </a:spcBef>
              <a:buNone/>
              <a:defRPr sz="32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7880632" y="7218040"/>
            <a:ext cx="4032447" cy="792088"/>
          </a:xfrm>
          <a:prstGeom prst="rect">
            <a:avLst/>
          </a:prstGeom>
        </p:spPr>
        <p:txBody>
          <a:bodyPr vert="horz" anchor="b"/>
          <a:lstStyle>
            <a:lvl1pPr marL="0" indent="0" algn="ctr">
              <a:buNone/>
              <a:defRPr sz="4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8832" y="2537520"/>
            <a:ext cx="5334000" cy="4889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870576" y="2616448"/>
            <a:ext cx="5105400" cy="467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336016" y="2321496"/>
            <a:ext cx="4965700" cy="4546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376576" y="2321496"/>
            <a:ext cx="5092700" cy="4660900"/>
          </a:xfrm>
          <a:prstGeom prst="rect">
            <a:avLst/>
          </a:prstGeom>
        </p:spPr>
      </p:pic>
      <p:sp>
        <p:nvSpPr>
          <p:cNvPr id="25" name="Text Placeholder 12"/>
          <p:cNvSpPr>
            <a:spLocks noGrp="1"/>
          </p:cNvSpPr>
          <p:nvPr>
            <p:ph type="body" sz="quarter" idx="24"/>
          </p:nvPr>
        </p:nvSpPr>
        <p:spPr>
          <a:xfrm>
            <a:off x="19032760" y="3329608"/>
            <a:ext cx="1944216" cy="273630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8303568" y="3941676"/>
            <a:ext cx="230425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13992200" y="3941676"/>
            <a:ext cx="158417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974976" y="3941676"/>
            <a:ext cx="2664296" cy="151216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0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74144" y="8154144"/>
            <a:ext cx="4013200" cy="114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386712" y="8154144"/>
            <a:ext cx="4013200" cy="114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643296" y="8154144"/>
            <a:ext cx="4013200" cy="114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7899880" y="8154144"/>
            <a:ext cx="40132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4392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Overlapping Bub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Oval 28"/>
          <p:cNvSpPr/>
          <p:nvPr userDrawn="1"/>
        </p:nvSpPr>
        <p:spPr bwMode="auto">
          <a:xfrm>
            <a:off x="4127104" y="2681536"/>
            <a:ext cx="5112568" cy="5112568"/>
          </a:xfrm>
          <a:prstGeom prst="ellipse">
            <a:avLst/>
          </a:prstGeom>
          <a:blipFill rotWithShape="1">
            <a:blip r:embed="rId2">
              <a:alphaModFix amt="67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8" name="Oval 27"/>
          <p:cNvSpPr/>
          <p:nvPr userDrawn="1"/>
        </p:nvSpPr>
        <p:spPr bwMode="auto">
          <a:xfrm>
            <a:off x="6071320" y="5921896"/>
            <a:ext cx="5112568" cy="5112568"/>
          </a:xfrm>
          <a:prstGeom prst="ellipse">
            <a:avLst/>
          </a:prstGeom>
          <a:blipFill rotWithShape="1">
            <a:blip r:embed="rId3">
              <a:alphaModFix amt="72000"/>
            </a:blip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6" name="Oval 25"/>
          <p:cNvSpPr/>
          <p:nvPr userDrawn="1"/>
        </p:nvSpPr>
        <p:spPr bwMode="auto">
          <a:xfrm>
            <a:off x="2110880" y="5921896"/>
            <a:ext cx="5112568" cy="5112568"/>
          </a:xfrm>
          <a:prstGeom prst="ellipse">
            <a:avLst/>
          </a:prstGeo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632161" y="3905672"/>
            <a:ext cx="9289032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632161" y="2753544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Oval 6"/>
          <p:cNvSpPr/>
          <p:nvPr userDrawn="1"/>
        </p:nvSpPr>
        <p:spPr>
          <a:xfrm>
            <a:off x="7501879" y="7208919"/>
            <a:ext cx="2972490" cy="272478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lvl="0" algn="ctr" defTabSz="2667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000" kern="1200" dirty="0">
              <a:solidFill>
                <a:schemeClr val="bg1"/>
              </a:solidFill>
              <a:latin typeface="Amatic SC Regular"/>
              <a:cs typeface="Amatic SC Regular"/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4775176" y="36896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68694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23"/>
          </p:nvPr>
        </p:nvSpPr>
        <p:spPr>
          <a:xfrm>
            <a:off x="7007424" y="7290048"/>
            <a:ext cx="3744416" cy="2232248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cxnSp>
        <p:nvCxnSpPr>
          <p:cNvPr id="22" name="Straight Arrow Connector 21"/>
          <p:cNvCxnSpPr/>
          <p:nvPr userDrawn="1"/>
        </p:nvCxnSpPr>
        <p:spPr bwMode="auto">
          <a:xfrm flipH="1">
            <a:off x="8447584" y="3689648"/>
            <a:ext cx="4824536" cy="2520280"/>
          </a:xfrm>
          <a:prstGeom prst="straightConnector1">
            <a:avLst/>
          </a:prstGeom>
          <a:solidFill>
            <a:srgbClr val="ECB100"/>
          </a:solidFill>
          <a:ln>
            <a:noFill/>
            <a:tailEnd type="arrow"/>
          </a:ln>
          <a:effectLst/>
          <a:extLst>
            <a:ext uri="{91240B29-F687-4f45-9708-019B960494DF}">
              <a14:hiddenLine xmlns:a14="http://schemas.microsoft.com/office/drawing/2010/main" xmlns="" w="50800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rot="383015">
            <a:off x="6521072" y="3386871"/>
            <a:ext cx="6465788" cy="456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9865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val 46"/>
          <p:cNvSpPr/>
          <p:nvPr userDrawn="1"/>
        </p:nvSpPr>
        <p:spPr bwMode="auto">
          <a:xfrm>
            <a:off x="12624048" y="5705872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5" name="Oval 44"/>
          <p:cNvSpPr/>
          <p:nvPr userDrawn="1"/>
        </p:nvSpPr>
        <p:spPr bwMode="auto">
          <a:xfrm>
            <a:off x="4055096" y="3689648"/>
            <a:ext cx="2952328" cy="295232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Oval 45"/>
          <p:cNvSpPr/>
          <p:nvPr userDrawn="1"/>
        </p:nvSpPr>
        <p:spPr bwMode="auto">
          <a:xfrm>
            <a:off x="7727504" y="3833663"/>
            <a:ext cx="4325019" cy="432501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87450" y="2608263"/>
            <a:ext cx="2781300" cy="232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2363450" y="2855913"/>
            <a:ext cx="3009900" cy="251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4950" y="6680200"/>
            <a:ext cx="3008313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5207000" y="8023225"/>
            <a:ext cx="322580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9831388" y="8305800"/>
            <a:ext cx="2916237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3171488" y="8940800"/>
            <a:ext cx="27432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6368464" y="3905672"/>
            <a:ext cx="6552728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6347253" y="2753544"/>
            <a:ext cx="6501931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 hasCustomPrompt="1"/>
          </p:nvPr>
        </p:nvSpPr>
        <p:spPr>
          <a:xfrm>
            <a:off x="1682260" y="3245923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 hasCustomPrompt="1"/>
          </p:nvPr>
        </p:nvSpPr>
        <p:spPr>
          <a:xfrm>
            <a:off x="2110880" y="743406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5855296" y="887422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24" hasCustomPrompt="1"/>
          </p:nvPr>
        </p:nvSpPr>
        <p:spPr>
          <a:xfrm>
            <a:off x="10441502" y="90182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25" hasCustomPrompt="1"/>
          </p:nvPr>
        </p:nvSpPr>
        <p:spPr>
          <a:xfrm>
            <a:off x="13632160" y="9594304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0" name="Text Placeholder 12"/>
          <p:cNvSpPr>
            <a:spLocks noGrp="1"/>
          </p:cNvSpPr>
          <p:nvPr>
            <p:ph type="body" sz="quarter" idx="26" hasCustomPrompt="1"/>
          </p:nvPr>
        </p:nvSpPr>
        <p:spPr>
          <a:xfrm>
            <a:off x="12984088" y="36176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375576" y="4409728"/>
            <a:ext cx="3024336" cy="309634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66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696055" y="6497960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4127104" y="4481736"/>
            <a:ext cx="2808313" cy="158417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3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855296" y="6641976"/>
            <a:ext cx="711200" cy="18669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20993097">
            <a:off x="3839072" y="6569968"/>
            <a:ext cx="1054100" cy="8382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95175" y="8298160"/>
            <a:ext cx="981202" cy="78023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081253">
            <a:off x="13892799" y="8948938"/>
            <a:ext cx="765312" cy="60856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35416" y="5345832"/>
            <a:ext cx="914400" cy="1016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743556" y="6858000"/>
            <a:ext cx="9525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 rot="404633">
            <a:off x="3147431" y="4399341"/>
            <a:ext cx="1081781" cy="54810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 rot="18656826">
            <a:off x="13433398" y="5026424"/>
            <a:ext cx="781511" cy="62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5013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6287344" y="3761656"/>
            <a:ext cx="4000500" cy="214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4096156" y="3761656"/>
            <a:ext cx="4000500" cy="21463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7984588" y="6497960"/>
            <a:ext cx="4000500" cy="214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75776" y="6497960"/>
            <a:ext cx="4000500" cy="214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58852" y="6497960"/>
            <a:ext cx="4000500" cy="214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19200" y="6106046"/>
            <a:ext cx="21945600" cy="114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7" name="Picture 16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33845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71818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5093950" y="69008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1156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93739">
            <a:off x="18903950" y="3916363"/>
            <a:ext cx="1993900" cy="166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Placeholder 12"/>
          <p:cNvSpPr>
            <a:spLocks noGrp="1"/>
          </p:cNvSpPr>
          <p:nvPr>
            <p:ph type="body" sz="quarter" idx="23" hasCustomPrompt="1"/>
          </p:nvPr>
        </p:nvSpPr>
        <p:spPr>
          <a:xfrm>
            <a:off x="3479032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542928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1174777" y="5057800"/>
            <a:ext cx="2520280" cy="108012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30" hasCustomPrompt="1"/>
          </p:nvPr>
        </p:nvSpPr>
        <p:spPr>
          <a:xfrm>
            <a:off x="7367464" y="7290048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31" hasCustomPrompt="1"/>
          </p:nvPr>
        </p:nvSpPr>
        <p:spPr>
          <a:xfrm>
            <a:off x="11259325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32" hasCustomPrompt="1"/>
          </p:nvPr>
        </p:nvSpPr>
        <p:spPr>
          <a:xfrm>
            <a:off x="15216336" y="7218040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33" hasCustomPrompt="1"/>
          </p:nvPr>
        </p:nvSpPr>
        <p:spPr>
          <a:xfrm>
            <a:off x="19032760" y="4265712"/>
            <a:ext cx="1796771" cy="101978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2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542928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1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10319792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2" name="Text Placeholder 12"/>
          <p:cNvSpPr>
            <a:spLocks noGrp="1"/>
          </p:cNvSpPr>
          <p:nvPr>
            <p:ph type="body" sz="quarter" idx="36"/>
          </p:nvPr>
        </p:nvSpPr>
        <p:spPr>
          <a:xfrm>
            <a:off x="10319792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3" name="Text Placeholder 12"/>
          <p:cNvSpPr>
            <a:spLocks noGrp="1"/>
          </p:cNvSpPr>
          <p:nvPr>
            <p:ph type="body" sz="quarter" idx="37"/>
          </p:nvPr>
        </p:nvSpPr>
        <p:spPr>
          <a:xfrm>
            <a:off x="18168664" y="6930008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38"/>
          </p:nvPr>
        </p:nvSpPr>
        <p:spPr>
          <a:xfrm>
            <a:off x="18168664" y="7578080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5" name="Text Placeholder 12"/>
          <p:cNvSpPr>
            <a:spLocks noGrp="1"/>
          </p:cNvSpPr>
          <p:nvPr>
            <p:ph type="body" sz="quarter" idx="39"/>
          </p:nvPr>
        </p:nvSpPr>
        <p:spPr>
          <a:xfrm>
            <a:off x="14280232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40"/>
          </p:nvPr>
        </p:nvSpPr>
        <p:spPr>
          <a:xfrm>
            <a:off x="14280232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7" name="Text Placeholder 12"/>
          <p:cNvSpPr>
            <a:spLocks noGrp="1"/>
          </p:cNvSpPr>
          <p:nvPr>
            <p:ph type="body" sz="quarter" idx="41"/>
          </p:nvPr>
        </p:nvSpPr>
        <p:spPr>
          <a:xfrm>
            <a:off x="6431360" y="3977680"/>
            <a:ext cx="3672408" cy="72008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sz="44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8" name="Text Placeholder 12"/>
          <p:cNvSpPr>
            <a:spLocks noGrp="1"/>
          </p:cNvSpPr>
          <p:nvPr>
            <p:ph type="body" sz="quarter" idx="42"/>
          </p:nvPr>
        </p:nvSpPr>
        <p:spPr>
          <a:xfrm>
            <a:off x="6431360" y="4625752"/>
            <a:ext cx="3672408" cy="864096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</a:t>
            </a:r>
            <a:endParaRPr lang="en-US" dirty="0"/>
          </a:p>
        </p:txBody>
      </p:sp>
      <p:sp>
        <p:nvSpPr>
          <p:cNvPr id="3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950700" y="5921896"/>
            <a:ext cx="482600" cy="48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885864" y="5921896"/>
            <a:ext cx="482600" cy="4826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752840" y="5921896"/>
            <a:ext cx="482600" cy="4826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5536" y="5921896"/>
            <a:ext cx="482600" cy="482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127104" y="5921896"/>
            <a:ext cx="48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5870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Demographics - Gend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4816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736616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247092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l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12552040" y="8298160"/>
            <a:ext cx="9361040" cy="3096344"/>
          </a:xfrm>
          <a:prstGeom prst="rect">
            <a:avLst/>
          </a:prstGeom>
        </p:spPr>
        <p:txBody>
          <a:bodyPr vert="horz" anchor="ctr"/>
          <a:lstStyle>
            <a:lvl1pPr marL="0" indent="0" algn="r">
              <a:lnSpc>
                <a:spcPct val="80000"/>
              </a:lnSpc>
              <a:buNone/>
              <a:defRPr sz="12500" b="0" i="0">
                <a:solidFill>
                  <a:schemeClr val="accent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6359352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12552040" y="4265712"/>
            <a:ext cx="5472608" cy="3816424"/>
          </a:xfrm>
          <a:prstGeom prst="rect">
            <a:avLst/>
          </a:prstGeom>
        </p:spPr>
        <p:txBody>
          <a:bodyPr vert="horz" anchor="t"/>
          <a:lstStyle>
            <a:lvl1pPr marL="571500" indent="-571500">
              <a:lnSpc>
                <a:spcPct val="100000"/>
              </a:lnSpc>
              <a:spcBef>
                <a:spcPts val="1700"/>
              </a:spcBef>
              <a:buSzPct val="80000"/>
              <a:buFont typeface="Lucida Grande"/>
              <a:buChar char="✳"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49708" y="3426916"/>
            <a:ext cx="114300" cy="717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4669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dea Light Bulb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16157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62600" y="4049688"/>
            <a:ext cx="13258800" cy="18669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7436">
            <a:off x="4092575" y="3149600"/>
            <a:ext cx="4157663" cy="347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58992" y="3833664"/>
            <a:ext cx="5461000" cy="5003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2123738" y="3977680"/>
            <a:ext cx="5461000" cy="5003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4199112" y="8514184"/>
            <a:ext cx="16057784" cy="2304256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lnSpc>
                <a:spcPct val="100000"/>
              </a:lnSpc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5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15700" y="6713984"/>
            <a:ext cx="17526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7614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Media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28" name="Oval 12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29" name="Oval 12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0" name="Oval 12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1" name="Group 13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32" name="Oval 13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3" name="Oval 13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4" name="Oval 13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35" name="Group 13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36" name="Oval 13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7" name="Oval 13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8" name="Oval 13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4" name="Oval 113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3" name="Oval 112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2" name="Oval 111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7" name="Picture 8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0680" y="2609528"/>
            <a:ext cx="7886700" cy="722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1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2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3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95656" y="3329608"/>
            <a:ext cx="1714500" cy="11938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354716" y="8908752"/>
            <a:ext cx="1181100" cy="11176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45625" y="5921896"/>
            <a:ext cx="749300" cy="158750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723490" y="3689648"/>
            <a:ext cx="495300" cy="3429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2825552"/>
            <a:ext cx="495300" cy="3429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2696056" y="4553744"/>
            <a:ext cx="495300" cy="342900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5561856"/>
            <a:ext cx="241300" cy="520700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6425952"/>
            <a:ext cx="241300" cy="5207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840072" y="7290048"/>
            <a:ext cx="241300" cy="5207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8370168"/>
            <a:ext cx="457200" cy="431800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9234264"/>
            <a:ext cx="457200" cy="431800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2742912" y="10098608"/>
            <a:ext cx="4572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574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/>
          <p:cNvGrpSpPr/>
          <p:nvPr userDrawn="1"/>
        </p:nvGrpSpPr>
        <p:grpSpPr>
          <a:xfrm>
            <a:off x="12552040" y="8226152"/>
            <a:ext cx="792088" cy="2520280"/>
            <a:chOff x="12552040" y="2609528"/>
            <a:chExt cx="792088" cy="2520280"/>
          </a:xfrm>
          <a:blipFill rotWithShape="1">
            <a:blip r:embed="rId2"/>
            <a:stretch>
              <a:fillRect/>
            </a:stretch>
          </a:blipFill>
        </p:grpSpPr>
        <p:sp>
          <p:nvSpPr>
            <p:cNvPr id="138" name="Oval 137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39" name="Oval 138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0" name="Oval 139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1" name="Group 140"/>
          <p:cNvGrpSpPr/>
          <p:nvPr userDrawn="1"/>
        </p:nvGrpSpPr>
        <p:grpSpPr>
          <a:xfrm>
            <a:off x="12552040" y="5417840"/>
            <a:ext cx="792088" cy="2520280"/>
            <a:chOff x="12552040" y="2609528"/>
            <a:chExt cx="792088" cy="2520280"/>
          </a:xfrm>
          <a:blipFill rotWithShape="1">
            <a:blip r:embed="rId3"/>
            <a:stretch>
              <a:fillRect/>
            </a:stretch>
          </a:blipFill>
        </p:grpSpPr>
        <p:sp>
          <p:nvSpPr>
            <p:cNvPr id="142" name="Oval 141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3" name="Oval 142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4" name="Oval 143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145" name="Group 144"/>
          <p:cNvGrpSpPr/>
          <p:nvPr userDrawn="1"/>
        </p:nvGrpSpPr>
        <p:grpSpPr>
          <a:xfrm>
            <a:off x="12552040" y="2609528"/>
            <a:ext cx="792088" cy="2520280"/>
            <a:chOff x="12552040" y="2609528"/>
            <a:chExt cx="792088" cy="2520280"/>
          </a:xfrm>
          <a:blipFill rotWithShape="1">
            <a:blip r:embed="rId4"/>
            <a:stretch>
              <a:fillRect/>
            </a:stretch>
          </a:blipFill>
        </p:grpSpPr>
        <p:sp>
          <p:nvSpPr>
            <p:cNvPr id="146" name="Oval 145"/>
            <p:cNvSpPr/>
            <p:nvPr userDrawn="1"/>
          </p:nvSpPr>
          <p:spPr bwMode="auto">
            <a:xfrm>
              <a:off x="12552040" y="2609528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7" name="Oval 146"/>
            <p:cNvSpPr/>
            <p:nvPr userDrawn="1"/>
          </p:nvSpPr>
          <p:spPr bwMode="auto">
            <a:xfrm>
              <a:off x="12552040" y="3473624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48" name="Oval 147"/>
            <p:cNvSpPr/>
            <p:nvPr userDrawn="1"/>
          </p:nvSpPr>
          <p:spPr bwMode="auto">
            <a:xfrm>
              <a:off x="12552040" y="4337720"/>
              <a:ext cx="792088" cy="792088"/>
            </a:xfrm>
            <a:prstGeom prst="ellipse">
              <a:avLst/>
            </a:prstGeom>
            <a:grp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5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9" name="Oval 148"/>
          <p:cNvSpPr/>
          <p:nvPr userDrawn="1"/>
        </p:nvSpPr>
        <p:spPr bwMode="auto">
          <a:xfrm>
            <a:off x="8663608" y="2753544"/>
            <a:ext cx="2452811" cy="2452811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0" name="Oval 149"/>
          <p:cNvSpPr/>
          <p:nvPr userDrawn="1"/>
        </p:nvSpPr>
        <p:spPr bwMode="auto">
          <a:xfrm>
            <a:off x="8663608" y="8298160"/>
            <a:ext cx="2452811" cy="2452811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1" name="Oval 150"/>
          <p:cNvSpPr/>
          <p:nvPr userDrawn="1"/>
        </p:nvSpPr>
        <p:spPr bwMode="auto">
          <a:xfrm>
            <a:off x="8663608" y="5489848"/>
            <a:ext cx="2452811" cy="2452811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34" name="Picture 133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5777880"/>
            <a:ext cx="1016000" cy="181610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3041576"/>
            <a:ext cx="1016000" cy="1816100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1392024" y="8586192"/>
            <a:ext cx="1016000" cy="1816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5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2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4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678832" y="4409728"/>
            <a:ext cx="4585344" cy="458534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431360" y="4643388"/>
            <a:ext cx="1790700" cy="12065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6431360" y="6460108"/>
            <a:ext cx="1828800" cy="4699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503368" y="7578080"/>
            <a:ext cx="1803400" cy="1270000"/>
          </a:xfrm>
          <a:prstGeom prst="rect">
            <a:avLst/>
          </a:prstGeom>
        </p:spPr>
      </p:pic>
      <p:sp>
        <p:nvSpPr>
          <p:cNvPr id="74" name="Text Placeholder 12"/>
          <p:cNvSpPr>
            <a:spLocks noGrp="1"/>
          </p:cNvSpPr>
          <p:nvPr>
            <p:ph type="body" sz="quarter" idx="27"/>
          </p:nvPr>
        </p:nvSpPr>
        <p:spPr>
          <a:xfrm>
            <a:off x="8735616" y="8442176"/>
            <a:ext cx="2304256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5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8735616" y="5561856"/>
            <a:ext cx="2376264" cy="23762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bg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6" name="Text Placeholder 12"/>
          <p:cNvSpPr>
            <a:spLocks noGrp="1"/>
          </p:cNvSpPr>
          <p:nvPr>
            <p:ph type="body" sz="quarter" idx="29"/>
          </p:nvPr>
        </p:nvSpPr>
        <p:spPr>
          <a:xfrm>
            <a:off x="8735616" y="2897560"/>
            <a:ext cx="2304256" cy="2448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rgbClr val="000000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77" name="Text Placeholder 12"/>
          <p:cNvSpPr>
            <a:spLocks noGrp="1"/>
          </p:cNvSpPr>
          <p:nvPr>
            <p:ph type="body" sz="quarter" idx="30"/>
          </p:nvPr>
        </p:nvSpPr>
        <p:spPr>
          <a:xfrm>
            <a:off x="2470920" y="4985792"/>
            <a:ext cx="2952328" cy="345638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="0" i="0">
                <a:solidFill>
                  <a:schemeClr val="tx1"/>
                </a:solidFill>
                <a:latin typeface="+mj-lt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2354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>
          <a:xfrm>
            <a:off x="-8834336" y="10386392"/>
            <a:ext cx="5689600" cy="730250"/>
          </a:xfrm>
        </p:spPr>
        <p:txBody>
          <a:bodyPr/>
          <a:lstStyle/>
          <a:p>
            <a:r>
              <a:rPr lang="pl-PL" smtClean="0"/>
              <a:t>January 2018</a:t>
            </a:r>
            <a:endParaRPr lang="en-US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920192" y="3833664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920192" y="2681536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3920192" y="6641976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3920192" y="5489848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13920192" y="9450288"/>
            <a:ext cx="9289032" cy="1296144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36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13920192" y="8298160"/>
            <a:ext cx="9217024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66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3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33" name="Date Placeholder 5"/>
          <p:cNvSpPr txBox="1">
            <a:spLocks/>
          </p:cNvSpPr>
          <p:nvPr userDrawn="1"/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800" b="0" i="0" kern="1200" spc="300">
                <a:solidFill>
                  <a:srgbClr val="FFFFFF"/>
                </a:solidFill>
                <a:latin typeface="Oswald Light"/>
                <a:ea typeface="ヒラギノ角ゴ ProN W3" charset="0"/>
                <a:cs typeface="Oswald Light"/>
                <a:sym typeface="Gill Sans" charset="0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2860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7432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2004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657600" algn="l" defTabSz="457200" rtl="0" eaLnBrk="1" latinLnBrk="0" hangingPunct="1">
              <a:defRPr sz="5600" kern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fld id="{5B84BFC5-E693-A549-A3E0-6342BC1E5E47}" type="datetimeFigureOut">
              <a:rPr lang="en-US" smtClean="0"/>
              <a:pPr/>
              <a:t>1/12/2018</a:t>
            </a:fld>
            <a:endParaRPr lang="en-US" dirty="0"/>
          </a:p>
        </p:txBody>
      </p:sp>
      <p:sp>
        <p:nvSpPr>
          <p:cNvPr id="35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34" name="Diagram 33"/>
          <p:cNvGraphicFramePr/>
          <p:nvPr userDrawn="1">
            <p:extLst>
              <p:ext uri="{D42A27DB-BD31-4B8C-83A1-F6EECF244321}">
                <p14:modId xmlns:p14="http://schemas.microsoft.com/office/powerpoint/2010/main" val="3663620507"/>
              </p:ext>
            </p:extLst>
          </p:nvPr>
        </p:nvGraphicFramePr>
        <p:xfrm>
          <a:off x="1246784" y="2753544"/>
          <a:ext cx="12097344" cy="8064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46632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Sketch Gothic Light"/>
                <a:cs typeface="Sketch Gothic Light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854222"/>
      </p:ext>
    </p:extLst>
  </p:cSld>
  <p:clrMapOvr>
    <a:masterClrMapping/>
  </p:clrMapOvr>
  <p:transition spd="slow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2000" y="2609528"/>
            <a:ext cx="17780000" cy="889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102768" y="455374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3" name="Text Placeholder 12"/>
          <p:cNvSpPr>
            <a:spLocks noGrp="1"/>
          </p:cNvSpPr>
          <p:nvPr>
            <p:ph type="body" sz="quarter" idx="19"/>
          </p:nvPr>
        </p:nvSpPr>
        <p:spPr>
          <a:xfrm>
            <a:off x="1102768" y="1009836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4" name="Text Placeholder 12"/>
          <p:cNvSpPr>
            <a:spLocks noGrp="1"/>
          </p:cNvSpPr>
          <p:nvPr>
            <p:ph type="body" sz="quarter" idx="20"/>
          </p:nvPr>
        </p:nvSpPr>
        <p:spPr>
          <a:xfrm>
            <a:off x="20832960" y="3258220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5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0832960" y="5993904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6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20832960" y="8730208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l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102768" y="7362056"/>
            <a:ext cx="2520280" cy="1079500"/>
          </a:xfrm>
          <a:prstGeom prst="rect">
            <a:avLst/>
          </a:prstGeom>
        </p:spPr>
        <p:txBody>
          <a:bodyPr vert="horz" anchor="b"/>
          <a:lstStyle>
            <a:lvl1pPr marL="0" indent="0" algn="r">
              <a:buNone/>
              <a:defRPr sz="54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95056" y="5057800"/>
            <a:ext cx="5003800" cy="207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695056" y="3905672"/>
            <a:ext cx="8432800" cy="838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623048" y="6888684"/>
            <a:ext cx="6667500" cy="6794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264008" y="1241376"/>
            <a:ext cx="8699500" cy="83185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6152440" y="4841776"/>
            <a:ext cx="4597400" cy="461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6872520" y="7650088"/>
            <a:ext cx="3924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5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354" y="1385392"/>
            <a:ext cx="8940800" cy="819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79432" y="2249488"/>
            <a:ext cx="8940800" cy="81915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91000" y="4121696"/>
            <a:ext cx="8940800" cy="8191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9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4856296" y="3905672"/>
            <a:ext cx="8064896" cy="662473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4846807" y="2753544"/>
            <a:ext cx="8002377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5207224" y="2704183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1.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575376" y="10530408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2.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10391800" y="3257600"/>
            <a:ext cx="10081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FF"/>
                </a:solidFill>
                <a:latin typeface="Amatic SC Regular"/>
                <a:cs typeface="Amatic SC Regular"/>
              </a:rPr>
              <a:t>3.</a:t>
            </a:r>
            <a:endParaRPr lang="en-US" sz="4400" dirty="0">
              <a:solidFill>
                <a:srgbClr val="FFFFFF"/>
              </a:solidFill>
              <a:latin typeface="Amatic SC Regular"/>
              <a:cs typeface="Amatic SC Regular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26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7304" y="3415556"/>
            <a:ext cx="1371600" cy="214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613775" y="3833664"/>
            <a:ext cx="2413000" cy="1955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135216" y="8586192"/>
            <a:ext cx="16129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897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with Com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19213" y="2393504"/>
            <a:ext cx="11736883" cy="835228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13488144" y="3905672"/>
            <a:ext cx="9433048" cy="684076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0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9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13489261" y="2753544"/>
            <a:ext cx="9359923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1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7115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hart Placeholder 6"/>
          <p:cNvSpPr>
            <a:spLocks noGrp="1"/>
          </p:cNvSpPr>
          <p:nvPr>
            <p:ph type="chart" sz="quarter" idx="13"/>
          </p:nvPr>
        </p:nvSpPr>
        <p:spPr>
          <a:xfrm>
            <a:off x="1390800" y="2753544"/>
            <a:ext cx="21674408" cy="8496944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71419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ntere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7265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No Title - Ama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4776" y="1745431"/>
            <a:ext cx="22034448" cy="9505057"/>
          </a:xfrm>
          <a:prstGeom prst="rect">
            <a:avLst/>
          </a:prstGeom>
        </p:spPr>
        <p:txBody>
          <a:bodyPr vert="horz" anchor="ctr"/>
          <a:lstStyle>
            <a:lvl1pPr algn="ctr">
              <a:lnSpc>
                <a:spcPct val="100000"/>
              </a:lnSpc>
              <a:defRPr sz="15000">
                <a:latin typeface="Amatic SC Regular"/>
                <a:cs typeface="Amatic SC Regular"/>
              </a:defRPr>
            </a:lvl1pPr>
            <a:lvl2pPr algn="l">
              <a:defRPr sz="7200">
                <a:latin typeface="Oswald Light"/>
                <a:cs typeface="Oswald Light"/>
              </a:defRPr>
            </a:lvl2pPr>
            <a:lvl3pPr algn="l">
              <a:defRPr sz="7200">
                <a:latin typeface="Oswald Light"/>
                <a:cs typeface="Oswald Light"/>
              </a:defRPr>
            </a:lvl3pPr>
            <a:lvl4pPr algn="l">
              <a:defRPr sz="7200">
                <a:latin typeface="Oswald Light"/>
                <a:cs typeface="Oswald Light"/>
              </a:defRPr>
            </a:lvl4pPr>
            <a:lvl5pPr algn="l">
              <a:defRPr sz="7200">
                <a:latin typeface="Oswald Light"/>
                <a:cs typeface="Oswald Ligh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0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53740"/>
      </p:ext>
    </p:extLst>
  </p:cSld>
  <p:clrMapOvr>
    <a:masterClrMapping/>
  </p:clrMapOvr>
  <p:transition spd="slow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143000" indent="-1143000">
              <a:lnSpc>
                <a:spcPct val="100000"/>
              </a:lnSpc>
              <a:buSzPct val="116000"/>
              <a:buFont typeface="Amatic SC Bold"/>
              <a:buChar char="*"/>
              <a:defRPr sz="8000">
                <a:latin typeface="Amatic SC Regular"/>
                <a:cs typeface="Amatic SC Regular"/>
              </a:defRPr>
            </a:lvl1pPr>
            <a:lvl2pPr marL="1301750" indent="-857250">
              <a:lnSpc>
                <a:spcPct val="100000"/>
              </a:lnSpc>
              <a:buSzPct val="116000"/>
              <a:buFont typeface="Amatic SC Bold"/>
              <a:buChar char="*"/>
              <a:defRPr sz="7200">
                <a:latin typeface="Amatic SC Regular"/>
                <a:cs typeface="Amatic SC Regular"/>
              </a:defRPr>
            </a:lvl2pPr>
            <a:lvl3pPr marL="1619250" indent="-857250">
              <a:lnSpc>
                <a:spcPct val="100000"/>
              </a:lnSpc>
              <a:buSzPct val="116000"/>
              <a:buFont typeface="Amatic SC Bold"/>
              <a:buChar char="*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591997"/>
      </p:ext>
    </p:extLst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7493000"/>
          </a:xfrm>
          <a:prstGeom prst="rect">
            <a:avLst/>
          </a:prstGeom>
        </p:spPr>
        <p:txBody>
          <a:bodyPr/>
          <a:lstStyle>
            <a:lvl1pPr marL="1371600" indent="-1371600">
              <a:lnSpc>
                <a:spcPct val="100000"/>
              </a:lnSpc>
              <a:buSzPct val="80000"/>
              <a:buFont typeface="+mj-lt"/>
              <a:buAutoNum type="arabicPeriod"/>
              <a:defRPr sz="8000">
                <a:latin typeface="Amatic SC Regular"/>
                <a:cs typeface="Amatic SC Regular"/>
              </a:defRPr>
            </a:lvl1pPr>
            <a:lvl2pPr marL="1816100" indent="-1371600">
              <a:lnSpc>
                <a:spcPct val="100000"/>
              </a:lnSpc>
              <a:buSzPct val="80000"/>
              <a:buFont typeface="+mj-lt"/>
              <a:buAutoNum type="arabicPeriod"/>
              <a:defRPr sz="7200">
                <a:latin typeface="Amatic SC Regular"/>
                <a:cs typeface="Amatic SC Regular"/>
              </a:defRPr>
            </a:lvl2pPr>
            <a:lvl3pPr marL="1905000" indent="-1143000">
              <a:lnSpc>
                <a:spcPct val="100000"/>
              </a:lnSpc>
              <a:buSzPct val="80000"/>
              <a:buFont typeface="+mj-lt"/>
              <a:buAutoNum type="arabicPeriod"/>
              <a:defRPr sz="6600">
                <a:latin typeface="Amatic SC Regular"/>
                <a:cs typeface="Amatic SC Regular"/>
              </a:defRPr>
            </a:lvl3pPr>
            <a:lvl4pPr marL="2032000" indent="-1016000">
              <a:buSzPct val="80000"/>
              <a:buFont typeface="Lucida Grande"/>
              <a:buChar char="✳"/>
              <a:defRPr/>
            </a:lvl4pPr>
            <a:lvl5pPr marL="2286000" indent="-1016000">
              <a:buSzPct val="80000"/>
              <a:buFont typeface="Lucida Grande"/>
              <a:buChar char="✳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Book"/>
                <a:cs typeface="Oswald Book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325662"/>
      </p:ext>
    </p:extLst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3257550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4769768"/>
            <a:ext cx="9001125" cy="576012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7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4511452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0402"/>
      </p:ext>
    </p:extLst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44429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+ 2 Columns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>
          <a:xfrm>
            <a:off x="2398713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1"/>
          </p:nvPr>
        </p:nvSpPr>
        <p:spPr>
          <a:xfrm>
            <a:off x="12624048" y="5020428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2"/>
          </p:nvPr>
        </p:nvSpPr>
        <p:spPr>
          <a:xfrm>
            <a:off x="2398713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12624048" y="6532646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2398713" y="2557964"/>
            <a:ext cx="19226335" cy="2030080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8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1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9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2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54896" y="6244564"/>
            <a:ext cx="19621500" cy="114300"/>
          </a:xfrm>
          <a:prstGeom prst="rect">
            <a:avLst/>
          </a:prstGeom>
        </p:spPr>
      </p:pic>
      <p:sp>
        <p:nvSpPr>
          <p:cNvPr id="26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2406735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7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2632070" y="8557712"/>
            <a:ext cx="9001125" cy="10795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7200">
                <a:latin typeface="Amatic SC Regular"/>
                <a:cs typeface="Amatic SC Regular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8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406735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9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12632070" y="10069930"/>
            <a:ext cx="9001125" cy="1468166"/>
          </a:xfrm>
          <a:prstGeom prst="rect">
            <a:avLst/>
          </a:prstGeom>
        </p:spPr>
        <p:txBody>
          <a:bodyPr vert="horz" anchor="t"/>
          <a:lstStyle>
            <a:lvl1pPr marL="0" indent="0">
              <a:lnSpc>
                <a:spcPct val="110000"/>
              </a:lnSpc>
              <a:spcBef>
                <a:spcPts val="3500"/>
              </a:spcBef>
              <a:buNone/>
              <a:defRPr sz="4000">
                <a:latin typeface="Oswald Light"/>
                <a:cs typeface="Oswald Light"/>
              </a:defRPr>
            </a:lvl1pPr>
            <a:lvl2pPr>
              <a:defRPr>
                <a:latin typeface="Amatic SC Regular"/>
                <a:cs typeface="Amatic SC Regular"/>
              </a:defRPr>
            </a:lvl2pPr>
            <a:lvl3pPr>
              <a:defRPr>
                <a:latin typeface="Amatic SC Regular"/>
                <a:cs typeface="Amatic SC Regular"/>
              </a:defRPr>
            </a:lvl3pPr>
            <a:lvl4pPr>
              <a:defRPr>
                <a:latin typeface="Amatic SC Regular"/>
                <a:cs typeface="Amatic SC Regular"/>
              </a:defRPr>
            </a:lvl4pPr>
            <a:lvl5pPr>
              <a:defRPr>
                <a:latin typeface="Amatic SC Regular"/>
                <a:cs typeface="Amatic SC Regular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262918" y="9781848"/>
            <a:ext cx="19621500" cy="11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25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30.xml"/><Relationship Id="rId3" Type="http://schemas.openxmlformats.org/officeDocument/2006/relationships/slideLayout" Target="../slideLayouts/slideLayout7.xml"/><Relationship Id="rId21" Type="http://schemas.openxmlformats.org/officeDocument/2006/relationships/slideLayout" Target="../slideLayouts/slideLayout25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5" Type="http://schemas.openxmlformats.org/officeDocument/2006/relationships/slideLayout" Target="../slideLayouts/slideLayout29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33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24" Type="http://schemas.openxmlformats.org/officeDocument/2006/relationships/slideLayout" Target="../slideLayouts/slideLayout28.xml"/><Relationship Id="rId32" Type="http://schemas.openxmlformats.org/officeDocument/2006/relationships/image" Target="../media/image1.jpg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23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4.xml"/><Relationship Id="rId19" Type="http://schemas.openxmlformats.org/officeDocument/2006/relationships/slideLayout" Target="../slideLayouts/slideLayout2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438400" y="1778000"/>
            <a:ext cx="194564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ransition spd="slow">
    <p:fade thruBlk="1"/>
  </p:transition>
  <p:hf hdr="0"/>
  <p:txStyles>
    <p:titleStyle>
      <a:lvl1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220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ctr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170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4032" r:id="rId2"/>
    <p:sldLayoutId id="2147484033" r:id="rId3"/>
  </p:sldLayoutIdLst>
  <p:transition spd="slow">
    <p:fade thruBlk="1"/>
  </p:transition>
  <p:hf hdr="0"/>
  <p:txStyles>
    <p:titleStyle>
      <a:lvl1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j-lt"/>
          <a:ea typeface="+mj-ea"/>
          <a:cs typeface="+mj-cs"/>
          <a:sym typeface="Amatic SC Bold" charset="0"/>
        </a:defRPr>
      </a:lvl1pPr>
      <a:lvl2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r" rtl="0" fontAlgn="base">
        <a:lnSpc>
          <a:spcPct val="12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1pPr>
      <a:lvl2pPr algn="ctr" rtl="0" fontAlgn="base">
        <a:lnSpc>
          <a:spcPct val="90000"/>
        </a:lnSpc>
        <a:spcBef>
          <a:spcPct val="0"/>
        </a:spcBef>
        <a:spcAft>
          <a:spcPct val="0"/>
        </a:spcAft>
        <a:defRPr sz="72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2pPr>
      <a:lvl3pPr algn="ctr" rtl="0" fontAlgn="base">
        <a:lnSpc>
          <a:spcPct val="90000"/>
        </a:lnSpc>
        <a:spcBef>
          <a:spcPct val="0"/>
        </a:spcBef>
        <a:spcAft>
          <a:spcPct val="0"/>
        </a:spcAft>
        <a:defRPr sz="64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3pPr>
      <a:lvl4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4pPr>
      <a:lvl5pPr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4800">
          <a:solidFill>
            <a:srgbClr val="FFFFFF"/>
          </a:solidFill>
          <a:latin typeface="+mn-lt"/>
          <a:ea typeface="+mn-ea"/>
          <a:cs typeface="+mn-cs"/>
          <a:sym typeface="Novecento wide Book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84300" y="584200"/>
            <a:ext cx="21680908" cy="170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matic SC Bold" charset="0"/>
              </a:rPr>
              <a:t>CLICK TO EDIT MASTER TITLE STYLE</a:t>
            </a:r>
            <a:endParaRPr lang="en-US" dirty="0">
              <a:sym typeface="Amatic SC Bold" charset="0"/>
            </a:endParaRPr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331200" y="12896502"/>
            <a:ext cx="7721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 b="0" i="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5"/>
          <p:cNvSpPr>
            <a:spLocks noGrp="1"/>
          </p:cNvSpPr>
          <p:nvPr>
            <p:ph type="dt" sz="half" idx="2"/>
          </p:nvPr>
        </p:nvSpPr>
        <p:spPr>
          <a:xfrm>
            <a:off x="1219200" y="1289650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 b="0" i="0" spc="300">
                <a:solidFill>
                  <a:srgbClr val="FFFFFF"/>
                </a:solidFill>
                <a:latin typeface="Oswald Light"/>
                <a:cs typeface="Oswald Light"/>
              </a:defRPr>
            </a:lvl1pPr>
          </a:lstStyle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7475200" y="12906672"/>
            <a:ext cx="568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spc="300">
                <a:solidFill>
                  <a:schemeClr val="bg1"/>
                </a:solidFill>
                <a:latin typeface="Oswald Light"/>
                <a:cs typeface="Oswald Light"/>
              </a:defRPr>
            </a:lvl1pPr>
          </a:lstStyle>
          <a:p>
            <a:fld id="{8E1C36C4-E9D3-A641-AE45-47024B03D7E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4034" r:id="rId2"/>
    <p:sldLayoutId id="2147484035" r:id="rId3"/>
    <p:sldLayoutId id="2147484036" r:id="rId4"/>
    <p:sldLayoutId id="2147484063" r:id="rId5"/>
    <p:sldLayoutId id="2147484062" r:id="rId6"/>
    <p:sldLayoutId id="2147484037" r:id="rId7"/>
    <p:sldLayoutId id="2147484038" r:id="rId8"/>
    <p:sldLayoutId id="2147483823" r:id="rId9"/>
    <p:sldLayoutId id="2147484039" r:id="rId10"/>
    <p:sldLayoutId id="2147484040" r:id="rId11"/>
    <p:sldLayoutId id="2147484041" r:id="rId12"/>
    <p:sldLayoutId id="2147484042" r:id="rId13"/>
    <p:sldLayoutId id="2147484044" r:id="rId14"/>
    <p:sldLayoutId id="2147484045" r:id="rId15"/>
    <p:sldLayoutId id="2147484048" r:id="rId16"/>
    <p:sldLayoutId id="2147484050" r:id="rId17"/>
    <p:sldLayoutId id="2147484047" r:id="rId18"/>
    <p:sldLayoutId id="2147484049" r:id="rId19"/>
    <p:sldLayoutId id="2147484051" r:id="rId20"/>
    <p:sldLayoutId id="2147484052" r:id="rId21"/>
    <p:sldLayoutId id="2147484053" r:id="rId22"/>
    <p:sldLayoutId id="2147484054" r:id="rId23"/>
    <p:sldLayoutId id="2147484056" r:id="rId24"/>
    <p:sldLayoutId id="2147484055" r:id="rId25"/>
    <p:sldLayoutId id="2147484057" r:id="rId26"/>
    <p:sldLayoutId id="2147484058" r:id="rId27"/>
    <p:sldLayoutId id="2147484059" r:id="rId28"/>
    <p:sldLayoutId id="2147484060" r:id="rId29"/>
    <p:sldLayoutId id="2147484061" r:id="rId30"/>
  </p:sldLayoutIdLst>
  <p:transition spd="med">
    <p:fade thruBlk="1"/>
  </p:transition>
  <p:timing>
    <p:tnLst>
      <p:par>
        <p:cTn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9600" spc="300">
          <a:solidFill>
            <a:srgbClr val="FFFFFF"/>
          </a:solidFill>
          <a:latin typeface="Sketch Gothic Light"/>
          <a:ea typeface="+mj-ea"/>
          <a:cs typeface="Sketch Gothic Light"/>
          <a:sym typeface="Amatic SC Bold" charset="0"/>
        </a:defRPr>
      </a:lvl1pPr>
      <a:lvl2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2pPr>
      <a:lvl3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3pPr>
      <a:lvl4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4pPr>
      <a:lvl5pPr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9600">
          <a:solidFill>
            <a:srgbClr val="FFFFFF"/>
          </a:solidFill>
          <a:latin typeface="Amatic SC Bold" charset="0"/>
          <a:ea typeface="ヒラギノ角ゴ ProN W6" charset="0"/>
          <a:cs typeface="ヒラギノ角ゴ ProN W6" charset="0"/>
          <a:sym typeface="Amatic SC Bold" charset="0"/>
        </a:defRPr>
      </a:lvl9pPr>
    </p:titleStyle>
    <p:bodyStyle>
      <a:lvl1pPr marL="101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1pPr>
      <a:lvl2pPr marL="14605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96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2pPr>
      <a:lvl3pPr marL="1778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3pPr>
      <a:lvl4pPr marL="2032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4pPr>
      <a:lvl5pPr marL="22860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5pPr>
      <a:lvl6pPr marL="27432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6pPr>
      <a:lvl7pPr marL="32004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7pPr>
      <a:lvl8pPr marL="36576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8pPr>
      <a:lvl9pPr marL="4114800" indent="-1016000" algn="l" rtl="0" fontAlgn="base">
        <a:lnSpc>
          <a:spcPct val="90000"/>
        </a:lnSpc>
        <a:spcBef>
          <a:spcPts val="9300"/>
        </a:spcBef>
        <a:spcAft>
          <a:spcPct val="0"/>
        </a:spcAft>
        <a:buSzPct val="96000"/>
        <a:buChar char="•"/>
        <a:defRPr sz="7200">
          <a:solidFill>
            <a:srgbClr val="FFFFFF"/>
          </a:solidFill>
          <a:latin typeface="+mn-lt"/>
          <a:ea typeface="+mn-ea"/>
          <a:cs typeface="+mn-cs"/>
          <a:sym typeface="Oswald Light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gif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z="16000" dirty="0" smtClean="0">
                <a:latin typeface="Sketch Gothic" panose="02000506040000020004" pitchFamily="50" charset="0"/>
              </a:rPr>
              <a:t>JIT Frontend Bootcamp</a:t>
            </a:r>
            <a:endParaRPr lang="pl-PL" sz="16000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Karol Kowalczuk, Łukasz Wiśniewski</a:t>
            </a:r>
          </a:p>
          <a:p>
            <a:r>
              <a:rPr lang="pl-PL" sz="5400" dirty="0" smtClean="0"/>
              <a:t>January 2018</a:t>
            </a:r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31115713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97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8910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4" y="2774847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“Hello”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73331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366432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27804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3764798"/>
            <a:ext cx="1002322" cy="70655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setTimeout(cb)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1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4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</a:t>
            </a:r>
            <a:r>
              <a:rPr lang="en-US" dirty="0" smtClean="0">
                <a:latin typeface="Oswald Light" panose="02000303000000000000" pitchFamily="2" charset="-18"/>
              </a:rPr>
              <a:t>(“World”)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5" y="5865920"/>
            <a:ext cx="1002322" cy="70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496378" y="6778796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main()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97558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7061935" y="4503811"/>
            <a:ext cx="5586627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latin typeface="Oswald Light" panose="02000303000000000000" pitchFamily="2" charset="-18"/>
              </a:rPr>
              <a:t>           timer     </a:t>
            </a:r>
            <a:endParaRPr lang="pl-PL" dirty="0">
              <a:latin typeface="Oswald Light" panose="02000303000000000000" pitchFamily="2" charset="-1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303391" y="4580754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9064" y="4666147"/>
            <a:ext cx="658342" cy="658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09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Agenda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3800" y="3022599"/>
            <a:ext cx="19494500" cy="8174789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pl-PL" dirty="0" smtClean="0"/>
              <a:t>Javascript basics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Development tools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Introduction to react.js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React.js – (more) advanced concepts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App state management with redux</a:t>
            </a:r>
          </a:p>
          <a:p>
            <a:pPr>
              <a:spcBef>
                <a:spcPts val="1200"/>
              </a:spcBef>
            </a:pPr>
            <a:r>
              <a:rPr lang="pl-PL" dirty="0" smtClean="0"/>
              <a:t>Advanced debugging techniques and testing</a:t>
            </a:r>
            <a:r>
              <a:rPr lang="pl-PL" baseline="30000" dirty="0" smtClean="0">
                <a:solidFill>
                  <a:schemeClr val="accent5"/>
                </a:solidFill>
              </a:rPr>
              <a:t>*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64661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456851" y="10749803"/>
            <a:ext cx="1260389" cy="800219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sz="4600" dirty="0" smtClean="0">
                <a:latin typeface="Oswald Light" panose="02000303000000000000" pitchFamily="2" charset="-18"/>
              </a:rPr>
              <a:t>cb</a:t>
            </a:r>
            <a:endParaRPr lang="pl-PL" sz="4600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08599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44802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4775">
            <a:off x="776286" y="4304281"/>
            <a:ext cx="1002322" cy="70655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6378" y="5717851"/>
            <a:ext cx="5586627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log(</a:t>
            </a:r>
            <a:r>
              <a:rPr lang="en-US" dirty="0" smtClean="0">
                <a:latin typeface="Oswald Light" panose="02000303000000000000" pitchFamily="2" charset="-18"/>
              </a:rPr>
              <a:t>“:)”</a:t>
            </a:r>
            <a:r>
              <a:rPr lang="pl-PL" dirty="0" smtClean="0">
                <a:latin typeface="Oswald Light" panose="02000303000000000000" pitchFamily="2" charset="-18"/>
              </a:rPr>
              <a:t>)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7609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47140" y="6778816"/>
            <a:ext cx="1260389" cy="95410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pl-PL" dirty="0" smtClean="0">
                <a:latin typeface="Oswald Light" panose="02000303000000000000" pitchFamily="2" charset="-18"/>
              </a:rPr>
              <a:t>cb</a:t>
            </a:r>
            <a:endParaRPr lang="pl-PL" dirty="0">
              <a:latin typeface="Oswald Light" panose="02000303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4600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8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998" y="2842792"/>
            <a:ext cx="5725324" cy="3629532"/>
          </a:xfrm>
          <a:prstGeom prst="rect">
            <a:avLst/>
          </a:prstGeom>
          <a:ln w="12700" cap="sq">
            <a:solidFill>
              <a:schemeClr val="accent3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10330249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stack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08163" y="3442042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threads (WebAPIs)</a:t>
            </a: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39998" y="7727830"/>
            <a:ext cx="5894173" cy="4401205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console</a:t>
            </a:r>
          </a:p>
          <a:p>
            <a:endParaRPr lang="pl-PL" sz="4200" dirty="0" smtClean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Hello</a:t>
            </a:r>
            <a:endParaRPr lang="pl-PL" sz="4200" dirty="0">
              <a:solidFill>
                <a:schemeClr val="accent3"/>
              </a:solidFill>
              <a:latin typeface="Oswald Light" panose="02000303000000000000" pitchFamily="2" charset="-18"/>
            </a:endParaRP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World</a:t>
            </a:r>
          </a:p>
          <a:p>
            <a:pPr algn="l"/>
            <a:r>
              <a:rPr lang="pl-PL" sz="4200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   :)</a:t>
            </a:r>
          </a:p>
          <a:p>
            <a:endParaRPr lang="pl-PL" dirty="0">
              <a:solidFill>
                <a:schemeClr val="accent3"/>
              </a:solidFill>
              <a:latin typeface="Oswald Light" panose="02000303000000000000" pitchFamily="2" charset="-1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330249" y="10674584"/>
            <a:ext cx="12472087" cy="954107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tasks queue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30249" y="8953010"/>
            <a:ext cx="12472087" cy="9541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pl-PL" dirty="0" smtClean="0">
                <a:solidFill>
                  <a:schemeClr val="accent3"/>
                </a:solidFill>
                <a:latin typeface="Oswald Light" panose="02000303000000000000" pitchFamily="2" charset="-18"/>
              </a:rPr>
              <a:t>event loop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5593" y="8891225"/>
            <a:ext cx="1161282" cy="116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b="1" dirty="0" smtClean="0"/>
              <a:t>Since 1999</a:t>
            </a:r>
            <a:endParaRPr lang="pl-PL" b="1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dirty="0" smtClean="0"/>
              <a:t>Registering callbacks for particular events (onload, onerror)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/>
              <a:t>since 2012</a:t>
            </a:r>
            <a:endParaRPr lang="pl-PL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dirty="0" smtClean="0"/>
              <a:t>Objects representing async actions result; there are three different states of Promises: fulfilled, rejected, pending </a:t>
            </a:r>
            <a:endParaRPr lang="pl-PL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b="1" dirty="0" smtClean="0"/>
              <a:t>Since 2015 (Chrome v40+)</a:t>
            </a:r>
            <a:endParaRPr lang="pl-PL" b="1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dirty="0" smtClean="0"/>
              <a:t>Wraps HTTP requests with a Promise; still not widely supported by browsers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l-PL" sz="9200" b="1" dirty="0" smtClean="0">
                <a:latin typeface="Amatic SC Regular" pitchFamily="2" charset="0"/>
              </a:rPr>
              <a:t>XHR</a:t>
            </a:r>
            <a:r>
              <a:rPr lang="pl-PL" sz="9200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endParaRPr lang="pl-PL" sz="9200" b="1" dirty="0">
              <a:latin typeface="Amatic SC Regular" pitchFamily="2" charset="0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rgbClr val="000000"/>
                </a:solidFill>
                <a:latin typeface="Amatic SC Regular" pitchFamily="2" charset="0"/>
              </a:rPr>
              <a:t>Promises</a:t>
            </a:r>
            <a:endParaRPr lang="pl-PL" sz="9200" b="1" dirty="0">
              <a:solidFill>
                <a:srgbClr val="000000"/>
              </a:solidFill>
              <a:latin typeface="Amatic SC Regular" pitchFamily="2" charset="0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pl-PL" sz="9200" b="1" dirty="0" smtClean="0">
                <a:solidFill>
                  <a:schemeClr val="accent3"/>
                </a:solidFill>
                <a:latin typeface="Amatic SC Regular" pitchFamily="2" charset="0"/>
              </a:rPr>
              <a:t>Fetch API</a:t>
            </a:r>
            <a:endParaRPr lang="pl-PL" sz="9200" b="1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8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9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XMLHttpRequest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98263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2463800" y="5888736"/>
            <a:ext cx="19494500" cy="6086954"/>
          </a:xfrm>
        </p:spPr>
        <p:txBody>
          <a:bodyPr/>
          <a:lstStyle/>
          <a:p>
            <a:pPr marL="0" indent="0" algn="ctr">
              <a:buNone/>
            </a:pPr>
            <a:r>
              <a:rPr lang="pl-PL" sz="11600" dirty="0" smtClean="0"/>
              <a:t>6th version of standardized scripting-language specification</a:t>
            </a:r>
            <a:endParaRPr lang="pl-PL" sz="4200" dirty="0" smtClean="0"/>
          </a:p>
          <a:p>
            <a:pPr marL="0" indent="0" algn="ctr">
              <a:buNone/>
            </a:pPr>
            <a:r>
              <a:rPr lang="pl-PL" sz="5600" dirty="0" smtClean="0"/>
              <a:t>Initially created to standardize </a:t>
            </a:r>
            <a:r>
              <a:rPr lang="pl-PL" sz="5600" dirty="0" smtClean="0">
                <a:solidFill>
                  <a:schemeClr val="accent4"/>
                </a:solidFill>
              </a:rPr>
              <a:t>JavaScript</a:t>
            </a:r>
            <a:r>
              <a:rPr lang="pl-PL" sz="5600" dirty="0" smtClean="0"/>
              <a:t>.</a:t>
            </a: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10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2" name="Text Placeholder 6"/>
          <p:cNvSpPr txBox="1">
            <a:spLocks/>
          </p:cNvSpPr>
          <p:nvPr/>
        </p:nvSpPr>
        <p:spPr>
          <a:xfrm>
            <a:off x="2549040" y="2850704"/>
            <a:ext cx="20615760" cy="2215072"/>
          </a:xfrm>
          <a:prstGeom prst="rect">
            <a:avLst/>
          </a:prstGeom>
        </p:spPr>
        <p:txBody>
          <a:bodyPr vert="horz" anchor="t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pPr algn="l"/>
            <a:r>
              <a:rPr lang="pl-PL" sz="13000" kern="0" dirty="0" smtClean="0">
                <a:latin typeface="Sketch Gothic" panose="02000506040000020004" pitchFamily="50" charset="0"/>
              </a:rPr>
              <a:t>ECMAScript 2015</a:t>
            </a:r>
          </a:p>
        </p:txBody>
      </p:sp>
    </p:spTree>
    <p:extLst>
      <p:ext uri="{BB962C8B-B14F-4D97-AF65-F5344CB8AC3E}">
        <p14:creationId xmlns:p14="http://schemas.microsoft.com/office/powerpoint/2010/main" val="263138167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Arrow functions</a:t>
            </a:r>
          </a:p>
          <a:p>
            <a:r>
              <a:rPr lang="pl-PL" sz="8000" dirty="0" smtClean="0"/>
              <a:t>No need to bind </a:t>
            </a:r>
            <a:r>
              <a:rPr lang="en-US" sz="8000" dirty="0" smtClean="0"/>
              <a:t>“this” </a:t>
            </a:r>
            <a:r>
              <a:rPr lang="pl-PL" sz="8000" dirty="0" smtClean="0"/>
              <a:t>anymore</a:t>
            </a:r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921" y="3912609"/>
            <a:ext cx="8392696" cy="643027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679423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897879"/>
            <a:ext cx="9999095" cy="3553554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Default parameters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Get rid of “or” evaluations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12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740369"/>
            <a:ext cx="12278576" cy="5868574"/>
          </a:xfrm>
          <a:prstGeom prst="rect">
            <a:avLst/>
          </a:prstGeom>
          <a:ln w="127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267102906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String literals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pl-PL" sz="8000" dirty="0" smtClean="0"/>
              <a:t>Put variables in a string directly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5033708"/>
            <a:ext cx="10058400" cy="3134554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3794410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JavaScript is a </a:t>
            </a:r>
            <a:r>
              <a:rPr lang="pl-PL" b="1" dirty="0" smtClean="0">
                <a:solidFill>
                  <a:schemeClr val="accent1"/>
                </a:solidFill>
              </a:rPr>
              <a:t>single-threaded scripting </a:t>
            </a:r>
            <a:r>
              <a:rPr lang="pl-PL" dirty="0" smtClean="0"/>
              <a:t>programming language.</a:t>
            </a:r>
            <a:endParaRPr lang="pl-PL" sz="6000" dirty="0" smtClean="0"/>
          </a:p>
          <a:p>
            <a:endParaRPr lang="pl-PL" sz="5000" dirty="0"/>
          </a:p>
          <a:p>
            <a:r>
              <a:rPr lang="pl-PL" sz="6500" dirty="0" smtClean="0">
                <a:solidFill>
                  <a:schemeClr val="accent1"/>
                </a:solidFill>
              </a:rPr>
              <a:t>OOP</a:t>
            </a:r>
            <a:r>
              <a:rPr lang="pl-PL" sz="6500" dirty="0" smtClean="0"/>
              <a:t>?</a:t>
            </a:r>
            <a:r>
              <a:rPr lang="pl-PL" sz="6500" b="1" dirty="0" smtClean="0"/>
              <a:t> </a:t>
            </a:r>
            <a:r>
              <a:rPr lang="pl-PL" sz="6500" dirty="0" smtClean="0">
                <a:solidFill>
                  <a:schemeClr val="accent1"/>
                </a:solidFill>
              </a:rPr>
              <a:t>Functional programming</a:t>
            </a:r>
            <a:r>
              <a:rPr lang="pl-PL" sz="6500" dirty="0" smtClean="0"/>
              <a:t>?</a:t>
            </a:r>
          </a:p>
          <a:p>
            <a:r>
              <a:rPr lang="pl-PL" sz="6500" dirty="0" smtClean="0"/>
              <a:t>Why not </a:t>
            </a:r>
            <a:r>
              <a:rPr lang="pl-PL" sz="6500" u="sng" dirty="0" smtClean="0"/>
              <a:t>both</a:t>
            </a:r>
            <a:r>
              <a:rPr lang="pl-PL" sz="6500" dirty="0" smtClean="0"/>
              <a:t>?!</a:t>
            </a:r>
            <a:endParaRPr lang="pl-PL" sz="65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6719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522300" y="4450010"/>
            <a:ext cx="9999095" cy="5552406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De</a:t>
            </a:r>
            <a:r>
              <a:rPr lang="pl-PL" sz="13000" b="1" dirty="0" smtClean="0">
                <a:solidFill>
                  <a:schemeClr val="accent1"/>
                </a:solidFill>
              </a:rPr>
              <a:t>structuring assignment</a:t>
            </a:r>
          </a:p>
          <a:p>
            <a:r>
              <a:rPr lang="pl-PL" sz="8000" dirty="0" smtClean="0"/>
              <a:t>It’s a kind of magic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14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39" y="2980784"/>
            <a:ext cx="7525800" cy="775443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4533125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1405" y="4823530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Rest/Spread operator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pl-PL" sz="8000" dirty="0" smtClean="0"/>
              <a:t>Destructuring made even simpler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15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826" y="4561044"/>
            <a:ext cx="10058400" cy="413181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7864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Block-scoped </a:t>
            </a:r>
            <a:r>
              <a:rPr lang="en-US" sz="13000" b="1" dirty="0" smtClean="0">
                <a:solidFill>
                  <a:schemeClr val="accent1"/>
                </a:solidFill>
              </a:rPr>
              <a:t>“</a:t>
            </a:r>
            <a:r>
              <a:rPr lang="pl-PL" sz="13000" b="1" dirty="0" smtClean="0">
                <a:solidFill>
                  <a:schemeClr val="accent1"/>
                </a:solidFill>
              </a:rPr>
              <a:t>let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r>
              <a:rPr lang="pl-PL" sz="13000" b="1" dirty="0" smtClean="0">
                <a:solidFill>
                  <a:schemeClr val="accent1"/>
                </a:solidFill>
              </a:rPr>
              <a:t>…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Couples variables with the scope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226" y="2995073"/>
            <a:ext cx="5249008" cy="7725853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0495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3699" y="4761245"/>
            <a:ext cx="9999095" cy="4608431"/>
          </a:xfrm>
        </p:spPr>
        <p:txBody>
          <a:bodyPr anchor="b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…and “</a:t>
            </a:r>
            <a:r>
              <a:rPr lang="en-US" sz="13000" b="1" dirty="0" err="1" smtClean="0">
                <a:solidFill>
                  <a:schemeClr val="accent1"/>
                </a:solidFill>
              </a:rPr>
              <a:t>const</a:t>
            </a:r>
            <a:r>
              <a:rPr lang="en-US" sz="13000" b="1" dirty="0" smtClean="0">
                <a:solidFill>
                  <a:schemeClr val="accent1"/>
                </a:solidFill>
              </a:rPr>
              <a:t>”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Disallows reassignments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4922" y="3593760"/>
            <a:ext cx="12127806" cy="6943399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5939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2192000" y="4680509"/>
            <a:ext cx="9999095" cy="3518333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Modules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Import only what’s really needed</a:t>
            </a:r>
            <a:endParaRPr lang="pl-PL" sz="80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Sketch Gothic" panose="02000506040000020004" pitchFamily="50" charset="0"/>
              </a:rPr>
              <a:t>18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415" y="2976021"/>
            <a:ext cx="7725853" cy="7763958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247428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30936" y="4910533"/>
            <a:ext cx="9999095" cy="4608431"/>
          </a:xfrm>
        </p:spPr>
        <p:txBody>
          <a:bodyPr anchor="t"/>
          <a:lstStyle/>
          <a:p>
            <a:r>
              <a:rPr lang="en-US" sz="13000" b="1" dirty="0" smtClean="0">
                <a:solidFill>
                  <a:schemeClr val="accent1"/>
                </a:solidFill>
              </a:rPr>
              <a:t>For-of loops</a:t>
            </a:r>
            <a:endParaRPr lang="pl-PL" sz="13000" b="1" dirty="0" smtClean="0">
              <a:solidFill>
                <a:schemeClr val="accent1"/>
              </a:solidFill>
            </a:endParaRPr>
          </a:p>
          <a:p>
            <a:r>
              <a:rPr lang="en-US" sz="8000" dirty="0" smtClean="0"/>
              <a:t>Because every language has them :)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r>
              <a:rPr lang="en-US" dirty="0" smtClean="0">
                <a:latin typeface="Sketch Gothic" panose="02000506040000020004" pitchFamily="50" charset="0"/>
              </a:rPr>
              <a:t>9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287" y="4019154"/>
            <a:ext cx="9231013" cy="5677692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698005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React.js is </a:t>
            </a:r>
            <a:r>
              <a:rPr lang="pl-PL" b="1" dirty="0" smtClean="0">
                <a:solidFill>
                  <a:schemeClr val="accent1"/>
                </a:solidFill>
              </a:rPr>
              <a:t>not</a:t>
            </a:r>
            <a:r>
              <a:rPr lang="pl-PL" b="1" dirty="0" smtClean="0"/>
              <a:t> </a:t>
            </a:r>
            <a:r>
              <a:rPr lang="pl-PL" dirty="0" smtClean="0"/>
              <a:t>a framework. It is</a:t>
            </a:r>
          </a:p>
          <a:p>
            <a:r>
              <a:rPr lang="pl-PL" b="1" dirty="0" smtClean="0">
                <a:solidFill>
                  <a:schemeClr val="accent1"/>
                </a:solidFill>
              </a:rPr>
              <a:t>only </a:t>
            </a:r>
            <a:r>
              <a:rPr lang="pl-PL" dirty="0" smtClean="0"/>
              <a:t>a view library.</a:t>
            </a:r>
            <a:endParaRPr lang="pl-PL" b="1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1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43958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controllers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digest loops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directives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No view models</a:t>
            </a:r>
          </a:p>
          <a:p>
            <a:pPr>
              <a:spcBef>
                <a:spcPts val="1200"/>
              </a:spcBef>
            </a:pPr>
            <a:endParaRPr lang="pl-PL" sz="4000" dirty="0" smtClean="0">
              <a:solidFill>
                <a:schemeClr val="accent3"/>
              </a:solidFill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pl-PL" dirty="0" smtClean="0">
                <a:solidFill>
                  <a:schemeClr val="accent3"/>
                </a:solidFill>
              </a:rPr>
              <a:t>Just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  <a:r>
              <a:rPr lang="pl-PL" b="1" dirty="0" smtClean="0">
                <a:solidFill>
                  <a:schemeClr val="accent3"/>
                </a:solidFill>
              </a:rPr>
              <a:t>.</a:t>
            </a:r>
          </a:p>
          <a:p>
            <a:pPr mar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In react.js world every rendered block is a </a:t>
            </a:r>
            <a:r>
              <a:rPr lang="pl-PL" sz="5000" dirty="0" smtClean="0">
                <a:solidFill>
                  <a:schemeClr val="accent4"/>
                </a:solidFill>
              </a:rPr>
              <a:t>component</a:t>
            </a:r>
            <a:r>
              <a:rPr lang="pl-PL" sz="5000" dirty="0" smtClean="0">
                <a:solidFill>
                  <a:schemeClr val="accent3"/>
                </a:solidFill>
              </a:rPr>
              <a:t>.</a:t>
            </a:r>
            <a:endParaRPr lang="pl-PL" sz="5000" dirty="0">
              <a:solidFill>
                <a:schemeClr val="accent3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22782743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1200" y="4823532"/>
            <a:ext cx="9999095" cy="4608431"/>
          </a:xfrm>
        </p:spPr>
        <p:txBody>
          <a:bodyPr anchor="b"/>
          <a:lstStyle/>
          <a:p>
            <a:r>
              <a:rPr lang="pl-PL" b="1" dirty="0" smtClean="0">
                <a:solidFill>
                  <a:schemeClr val="accent1"/>
                </a:solidFill>
              </a:rPr>
              <a:t>JSX</a:t>
            </a:r>
          </a:p>
          <a:p>
            <a:r>
              <a:rPr lang="pl-PL" sz="8000" dirty="0" smtClean="0"/>
              <a:t>xml-like syntax extension for EcmaScript</a:t>
            </a:r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Introduction to react.js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3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0" y="3941454"/>
            <a:ext cx="11268075" cy="3228975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229" y="6182203"/>
            <a:ext cx="3678655" cy="25931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21064943">
            <a:off x="16924377" y="8517130"/>
            <a:ext cx="488933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b="1" dirty="0" smtClean="0">
                <a:solidFill>
                  <a:schemeClr val="accent1"/>
                </a:solidFill>
                <a:latin typeface="Amatic SC Regular" pitchFamily="2" charset="0"/>
              </a:rPr>
              <a:t>HTML!</a:t>
            </a:r>
            <a:r>
              <a:rPr lang="pl-PL" sz="14000" b="1" dirty="0" smtClean="0">
                <a:solidFill>
                  <a:schemeClr val="accent1"/>
                </a:solidFill>
                <a:latin typeface="Amatic SC" pitchFamily="2" charset="0"/>
              </a:rPr>
              <a:t>?</a:t>
            </a:r>
            <a:endParaRPr lang="pl-PL" sz="14000" b="1" dirty="0">
              <a:solidFill>
                <a:schemeClr val="accent1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8087443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63800" y="3022600"/>
            <a:ext cx="19494500" cy="8527716"/>
          </a:xfrm>
        </p:spPr>
        <p:txBody>
          <a:bodyPr/>
          <a:lstStyle/>
          <a:p>
            <a:pPr marL="0" lvl="0" indent="0" algn="ctr">
              <a:spcBef>
                <a:spcPts val="1200"/>
              </a:spcBef>
              <a:buNone/>
            </a:pPr>
            <a:r>
              <a:rPr lang="pl-PL" dirty="0" smtClean="0"/>
              <a:t>Separation of </a:t>
            </a:r>
            <a:r>
              <a:rPr lang="pl-PL" strike="sngStrike" dirty="0" smtClean="0"/>
              <a:t>concerns</a:t>
            </a:r>
            <a:r>
              <a:rPr lang="pl-PL" dirty="0" smtClean="0"/>
              <a:t> </a:t>
            </a:r>
            <a:r>
              <a:rPr lang="pl-PL" b="1" dirty="0" smtClean="0">
                <a:solidFill>
                  <a:schemeClr val="accent4"/>
                </a:solidFill>
              </a:rPr>
              <a:t>components</a:t>
            </a:r>
          </a:p>
          <a:p>
            <a:pPr marL="0" lvl="0" indent="0" algn="ctr">
              <a:spcBef>
                <a:spcPts val="1200"/>
              </a:spcBef>
              <a:buNone/>
            </a:pPr>
            <a:r>
              <a:rPr lang="pl-PL" sz="5000" dirty="0" smtClean="0">
                <a:solidFill>
                  <a:schemeClr val="accent3"/>
                </a:solidFill>
              </a:rPr>
              <a:t>(only) if they are designed and built as self-contained entities.</a:t>
            </a:r>
          </a:p>
          <a:p>
            <a:pPr marL="0" lvl="0" indent="0" algn="ctr">
              <a:spcBef>
                <a:spcPts val="1200"/>
              </a:spcBef>
              <a:buNone/>
            </a:pPr>
            <a:endParaRPr lang="pl-PL" sz="5000" dirty="0" smtClean="0">
              <a:solidFill>
                <a:schemeClr val="accent3"/>
              </a:solidFill>
            </a:endParaRP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Composability and flexibility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Reusability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Maintainability</a:t>
            </a:r>
          </a:p>
          <a:p>
            <a:pPr>
              <a:spcBef>
                <a:spcPts val="1200"/>
              </a:spcBef>
              <a:buFont typeface="Amatic SC Regular" pitchFamily="2" charset="0"/>
              <a:buChar char="*"/>
            </a:pPr>
            <a:r>
              <a:rPr lang="pl-PL" dirty="0" smtClean="0">
                <a:solidFill>
                  <a:schemeClr val="accent3"/>
                </a:solidFill>
              </a:rPr>
              <a:t>Ability to be tested independently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7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Introduction to react.js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4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80220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/>
              <a:t>Web</a:t>
            </a:r>
            <a:endParaRPr lang="pl-P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smtClean="0"/>
              <a:t>Non-web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5200" dirty="0" smtClean="0">
                <a:latin typeface="+mn-lt"/>
              </a:rPr>
              <a:t>Both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client-</a:t>
            </a:r>
            <a:r>
              <a:rPr lang="pl-PL" sz="5200" dirty="0" smtClean="0">
                <a:latin typeface="+mn-lt"/>
              </a:rPr>
              <a:t> (</a:t>
            </a:r>
            <a:r>
              <a:rPr lang="pl-PL" sz="5200" strike="sngStrike" dirty="0" smtClean="0">
                <a:latin typeface="+mn-lt"/>
              </a:rPr>
              <a:t>interpreted</a:t>
            </a:r>
            <a:r>
              <a:rPr lang="pl-PL" sz="5200" dirty="0" smtClean="0">
                <a:latin typeface="+mn-lt"/>
              </a:rPr>
              <a:t> compiled by browsers to CLR nowadays) and </a:t>
            </a:r>
            <a:r>
              <a:rPr lang="pl-PL" sz="5200" dirty="0" smtClean="0">
                <a:solidFill>
                  <a:schemeClr val="accent4"/>
                </a:solidFill>
                <a:latin typeface="+mn-lt"/>
              </a:rPr>
              <a:t>server-side</a:t>
            </a:r>
            <a:r>
              <a:rPr lang="pl-PL" sz="5200" dirty="0" smtClean="0">
                <a:latin typeface="+mn-lt"/>
              </a:rPr>
              <a:t> (executed by node.js environment)</a:t>
            </a:r>
            <a:endParaRPr lang="pl-PL" sz="52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Embedded scripting language (e.g. browsers extensions)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General purpose scripting language</a:t>
            </a:r>
          </a:p>
          <a:p>
            <a:pPr marL="857250" lvl="0" indent="-857250">
              <a:buFont typeface="Amatic SC" pitchFamily="2" charset="0"/>
              <a:buChar char="*"/>
            </a:pPr>
            <a:r>
              <a:rPr lang="pl-PL" sz="5200" dirty="0" smtClean="0">
                <a:latin typeface="+mn-lt"/>
              </a:rPr>
              <a:t>Used as an application platform</a:t>
            </a:r>
            <a:endParaRPr lang="pl-PL" sz="52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5000" dirty="0" smtClean="0">
                <a:latin typeface="Sketch Gothic" panose="02000506040000020004" pitchFamily="50" charset="0"/>
              </a:rPr>
              <a:t>Execution Environments</a:t>
            </a:r>
            <a:endParaRPr lang="pl-PL" sz="15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2</a:t>
            </a:r>
            <a:endParaRPr lang="pl-PL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2327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OLOO</a:t>
            </a:r>
            <a:r>
              <a:rPr lang="pl-PL" b="1" dirty="0" smtClean="0">
                <a:solidFill>
                  <a:schemeClr val="accent5"/>
                </a:solidFill>
                <a:latin typeface="Amatic SC Regular" pitchFamily="2" charset="0"/>
              </a:rPr>
              <a:t>*</a:t>
            </a:r>
            <a:r>
              <a:rPr lang="pl-PL" b="1" dirty="0" smtClean="0">
                <a:solidFill>
                  <a:schemeClr val="accent4"/>
                </a:solidFill>
                <a:latin typeface="Amatic SC Regular" pitchFamily="2" charset="0"/>
              </a:rPr>
              <a:t> („can do”)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pl-PL" dirty="0" smtClean="0">
                <a:solidFill>
                  <a:schemeClr val="accent3"/>
                </a:solidFill>
                <a:latin typeface="Amatic SC Regular" pitchFamily="2" charset="0"/>
              </a:rPr>
              <a:t>Inheritance („is a”)</a:t>
            </a:r>
            <a:endParaRPr lang="pl-PL" dirty="0">
              <a:solidFill>
                <a:schemeClr val="accent3"/>
              </a:solidFill>
              <a:latin typeface="Amatic SC Regular" pitchFamily="2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Creating objects directly from other objects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Behaviour delegation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Composability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Extending objects dynamically</a:t>
            </a:r>
            <a:endParaRPr lang="pl-PL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Tightly couples base class with inherited ones</a:t>
            </a:r>
          </a:p>
          <a:p>
            <a:pPr>
              <a:buFont typeface="Amatic SC" pitchFamily="2" charset="0"/>
              <a:buChar char="*"/>
            </a:pPr>
            <a:r>
              <a:rPr lang="pl-PL" dirty="0" smtClean="0">
                <a:latin typeface="+mn-lt"/>
              </a:rPr>
              <a:t>Must know the desired properties of inherited object before instantiation</a:t>
            </a:r>
          </a:p>
          <a:p>
            <a:endParaRPr lang="pl-PL" dirty="0">
              <a:latin typeface="+mn-lt"/>
            </a:endParaRPr>
          </a:p>
          <a:p>
            <a:endParaRPr lang="pl-PL" dirty="0">
              <a:latin typeface="+mn-lt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dirty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3</a:t>
            </a:r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470920" y="11119734"/>
            <a:ext cx="9361040" cy="549540"/>
          </a:xfrm>
          <a:prstGeom prst="rect">
            <a:avLst/>
          </a:prstGeom>
        </p:spPr>
        <p:txBody>
          <a:bodyPr vert="horz" anchor="ctr"/>
          <a:lstStyle>
            <a:lvl1pPr marL="0" indent="0" algn="l" rtl="0" fontAlgn="base">
              <a:lnSpc>
                <a:spcPct val="80000"/>
              </a:lnSpc>
              <a:spcBef>
                <a:spcPts val="9300"/>
              </a:spcBef>
              <a:spcAft>
                <a:spcPct val="0"/>
              </a:spcAft>
              <a:buSzPct val="96000"/>
              <a:buNone/>
              <a:defRPr sz="12500" b="0" i="0">
                <a:solidFill>
                  <a:schemeClr val="accent1"/>
                </a:solidFill>
                <a:latin typeface="+mj-lt"/>
                <a:ea typeface="+mn-ea"/>
                <a:cs typeface="Amatic SC Regular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r>
              <a:rPr lang="pl-PL" sz="4000" b="1" kern="0" dirty="0" smtClean="0">
                <a:solidFill>
                  <a:schemeClr val="accent5"/>
                </a:solidFill>
                <a:latin typeface="Amatic SC Regular" pitchFamily="2" charset="0"/>
              </a:rPr>
              <a:t>* </a:t>
            </a:r>
            <a:r>
              <a:rPr lang="pl-PL" sz="4000" b="1" kern="0" dirty="0" smtClean="0">
                <a:solidFill>
                  <a:schemeClr val="accent3"/>
                </a:solidFill>
                <a:latin typeface="Amatic SC Regular" pitchFamily="2" charset="0"/>
              </a:rPr>
              <a:t>objects-linked-to-other-objects</a:t>
            </a:r>
            <a:endParaRPr lang="pl-PL" sz="4000" b="1" kern="0" dirty="0" smtClean="0">
              <a:solidFill>
                <a:schemeClr val="accent5"/>
              </a:solidFill>
              <a:latin typeface="Amatic SC Regular" pitchFamily="2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2398713" y="2155628"/>
            <a:ext cx="19226335" cy="2030080"/>
          </a:xfrm>
          <a:prstGeom prst="rect">
            <a:avLst/>
          </a:prstGeom>
        </p:spPr>
        <p:txBody>
          <a:bodyPr/>
          <a:lstStyle>
            <a:lvl1pPr marL="101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1pPr>
            <a:lvl2pPr marL="14605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96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2pPr>
            <a:lvl3pPr marL="1778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3pPr>
            <a:lvl4pPr marL="2032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4pPr>
            <a:lvl5pPr marL="22860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5pPr>
            <a:lvl6pPr marL="27432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6pPr>
            <a:lvl7pPr marL="32004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7pPr>
            <a:lvl8pPr marL="36576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8pPr>
            <a:lvl9pPr marL="4114800" indent="-1016000" algn="l" rtl="0" fontAlgn="base">
              <a:lnSpc>
                <a:spcPct val="90000"/>
              </a:lnSpc>
              <a:spcBef>
                <a:spcPts val="9300"/>
              </a:spcBef>
              <a:spcAft>
                <a:spcPct val="0"/>
              </a:spcAft>
              <a:buSzPct val="96000"/>
              <a:buChar char="•"/>
              <a:defRPr sz="7200">
                <a:solidFill>
                  <a:srgbClr val="FFFFFF"/>
                </a:solidFill>
                <a:latin typeface="+mn-lt"/>
                <a:ea typeface="+mn-ea"/>
                <a:cs typeface="+mn-cs"/>
                <a:sym typeface="Oswald Light" charset="0"/>
              </a:defRPr>
            </a:lvl9pPr>
          </a:lstStyle>
          <a:p>
            <a:pPr marL="0" indent="0">
              <a:buNone/>
            </a:pPr>
            <a:r>
              <a:rPr lang="pl-PL" sz="13000" kern="0" dirty="0" smtClean="0">
                <a:latin typeface="Sketch Gothic" panose="02000506040000020004" pitchFamily="50" charset="0"/>
              </a:rPr>
              <a:t>OOP</a:t>
            </a:r>
            <a:endParaRPr lang="pl-PL" sz="13000" kern="0" dirty="0">
              <a:latin typeface="Sketch Gothic" panose="02000506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7754836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329840" y="4823532"/>
            <a:ext cx="9999095" cy="4608431"/>
          </a:xfrm>
        </p:spPr>
        <p:txBody>
          <a:bodyPr anchor="b"/>
          <a:lstStyle/>
          <a:p>
            <a:r>
              <a:rPr lang="pl-PL" sz="13000" b="1" dirty="0" smtClean="0">
                <a:solidFill>
                  <a:schemeClr val="accent1"/>
                </a:solidFill>
              </a:rPr>
              <a:t>Behaviour delegation</a:t>
            </a:r>
          </a:p>
          <a:p>
            <a:r>
              <a:rPr lang="pl-PL" sz="8000" dirty="0" smtClean="0"/>
              <a:t>Include a utility method </a:t>
            </a:r>
            <a:r>
              <a:rPr lang="pl-PL" sz="8000" smtClean="0"/>
              <a:t>if needed</a:t>
            </a:r>
            <a:endParaRPr lang="pl-PL" sz="8000" dirty="0" smtClean="0"/>
          </a:p>
          <a:p>
            <a:endParaRPr lang="pl-PL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>
                <a:latin typeface="Sketch Gothic" panose="02000506040000020004" pitchFamily="50" charset="0"/>
              </a:rPr>
              <a:t>4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756" y="3241547"/>
            <a:ext cx="9291436" cy="7772400"/>
          </a:xfrm>
          <a:prstGeom prst="rect">
            <a:avLst/>
          </a:prstGeom>
          <a:ln w="127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13580755" y="11150124"/>
            <a:ext cx="9291437" cy="653712"/>
          </a:xfrm>
          <a:prstGeom prst="rect">
            <a:avLst/>
          </a:prstGeom>
        </p:spPr>
        <p:txBody>
          <a:bodyPr vert="horz" anchor="b"/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5000" baseline="0">
                <a:solidFill>
                  <a:srgbClr val="FFFFFF"/>
                </a:solidFill>
                <a:latin typeface="Amatic SC Regular"/>
                <a:ea typeface="+mn-ea"/>
                <a:cs typeface="Amatic SC Regular"/>
                <a:sym typeface="Novecento wide Book" charset="0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Oswald Light"/>
                <a:ea typeface="+mn-ea"/>
                <a:cs typeface="Oswald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sz="4000" kern="0" dirty="0" smtClean="0">
                <a:solidFill>
                  <a:schemeClr val="accent3"/>
                </a:solidFill>
              </a:rPr>
              <a:t>Credits to: Kyle Simpson</a:t>
            </a:r>
            <a:endParaRPr lang="pl-PL" sz="4000" kern="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5141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Pure functions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shared state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4600" dirty="0" smtClean="0">
                <a:latin typeface="+mn-lt"/>
              </a:rPr>
              <a:t>Given the same input always gives </a:t>
            </a:r>
            <a:r>
              <a:rPr lang="pl-PL" sz="4600" u="sng" dirty="0" smtClean="0">
                <a:latin typeface="+mn-lt"/>
              </a:rPr>
              <a:t>the same </a:t>
            </a:r>
            <a:r>
              <a:rPr lang="pl-PL" sz="4600" dirty="0" smtClean="0">
                <a:latin typeface="+mn-lt"/>
              </a:rPr>
              <a:t>output; makes composition easy as pie</a:t>
            </a:r>
            <a:endParaRPr lang="pl-PL" sz="4600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pl-PL" sz="4600" dirty="0" smtClean="0">
                <a:latin typeface="+mn-lt"/>
              </a:rPr>
              <a:t>Do not pass the properties of the object between scopes</a:t>
            </a:r>
            <a:endParaRPr lang="pl-PL" sz="4600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l-PL" sz="13000" dirty="0" smtClean="0">
                <a:latin typeface="Sketch Gothic" panose="02000506040000020004" pitchFamily="50" charset="0"/>
              </a:rPr>
              <a:t>Functional programming</a:t>
            </a:r>
            <a:endParaRPr lang="pl-PL" sz="13000" dirty="0">
              <a:latin typeface="Sketch Gothic" panose="02000506040000020004" pitchFamily="50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state mutations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accent4"/>
                </a:solidFill>
              </a:rPr>
              <a:t>No side effects</a:t>
            </a:r>
            <a:endParaRPr lang="pl-PL" b="1" dirty="0">
              <a:solidFill>
                <a:schemeClr val="accent4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pl-PL" sz="4600" dirty="0" smtClean="0"/>
              <a:t>Allows to track the transfomations and do </a:t>
            </a:r>
            <a:r>
              <a:rPr lang="pl-PL" sz="4600" i="1" dirty="0" smtClean="0"/>
              <a:t>time-traveling</a:t>
            </a:r>
            <a:endParaRPr lang="pl-PL" sz="4600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pl-PL" sz="4600" dirty="0" smtClean="0"/>
              <a:t>Just be deterministic</a:t>
            </a:r>
            <a:endParaRPr lang="pl-PL" sz="4600" dirty="0"/>
          </a:p>
        </p:txBody>
      </p:sp>
      <p:sp>
        <p:nvSpPr>
          <p:cNvPr id="19" name="Title 2"/>
          <p:cNvSpPr txBox="1">
            <a:spLocks/>
          </p:cNvSpPr>
          <p:nvPr/>
        </p:nvSpPr>
        <p:spPr bwMode="auto">
          <a:xfrm>
            <a:off x="1282700" y="254000"/>
            <a:ext cx="20675600" cy="193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9600" spc="300">
                <a:solidFill>
                  <a:srgbClr val="FFFFFF"/>
                </a:solidFill>
                <a:latin typeface="Sketch Gothic Light"/>
                <a:ea typeface="+mj-ea"/>
                <a:cs typeface="Sketch Gothic Light"/>
                <a:sym typeface="Amatic SC Bold" charset="0"/>
              </a:defRPr>
            </a:lvl1pPr>
            <a:lvl2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2pPr>
            <a:lvl3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3pPr>
            <a:lvl4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4pPr>
            <a:lvl5pPr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5pPr>
            <a:lvl6pPr marL="4572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6pPr>
            <a:lvl7pPr marL="9144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7pPr>
            <a:lvl8pPr marL="13716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8pPr>
            <a:lvl9pPr marL="1828800" algn="r" rtl="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7200">
                <a:solidFill>
                  <a:srgbClr val="FFFFFF"/>
                </a:solidFill>
                <a:latin typeface="Amatic SC Bold" charset="0"/>
                <a:ea typeface="ヒラギノ角ゴ ProN W6" charset="0"/>
                <a:cs typeface="ヒラギノ角ゴ ProN W6" charset="0"/>
                <a:sym typeface="Amatic SC Bold" charset="0"/>
              </a:defRPr>
            </a:lvl9pPr>
          </a:lstStyle>
          <a:p>
            <a:r>
              <a:rPr lang="pl-PL" kern="0" smtClean="0">
                <a:latin typeface="Sketch Gothic" panose="02000506040000020004" pitchFamily="50" charset="0"/>
              </a:rPr>
              <a:t>JavaScript basics</a:t>
            </a:r>
            <a:endParaRPr lang="pl-PL" kern="0" dirty="0">
              <a:latin typeface="Sketch Gothic" panose="02000506040000020004" pitchFamily="50" charset="0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22057096" y="161256"/>
            <a:ext cx="2326904" cy="2681536"/>
          </a:xfrm>
          <a:prstGeom prst="rect">
            <a:avLst/>
          </a:prstGeom>
        </p:spPr>
        <p:txBody>
          <a:bodyPr vert="horz"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1pPr>
            <a:lvl2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2pPr>
            <a:lvl3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3pPr>
            <a:lvl4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4pPr>
            <a:lvl5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5000">
                <a:solidFill>
                  <a:srgbClr val="FFFFFF"/>
                </a:solidFill>
                <a:latin typeface="Sketch Gothic Light"/>
                <a:ea typeface="+mn-ea"/>
                <a:cs typeface="Sketch Gothic Light"/>
                <a:sym typeface="Novecento wide Book" charset="0"/>
              </a:defRPr>
            </a:lvl5pPr>
            <a:lvl6pPr marL="4572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6pPr>
            <a:lvl7pPr marL="9144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7pPr>
            <a:lvl8pPr marL="13716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8pPr>
            <a:lvl9pPr marL="182880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800">
                <a:solidFill>
                  <a:srgbClr val="FFFFFF"/>
                </a:solidFill>
                <a:latin typeface="+mn-lt"/>
                <a:ea typeface="+mn-ea"/>
                <a:cs typeface="+mn-cs"/>
                <a:sym typeface="Novecento wide Book" charset="0"/>
              </a:defRPr>
            </a:lvl9pPr>
          </a:lstStyle>
          <a:p>
            <a:r>
              <a:rPr lang="pl-PL" kern="0" dirty="0">
                <a:latin typeface="Sketch Gothic" panose="02000506040000020004" pitchFamily="50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0053125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6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8" name="Text Placeholder 6"/>
          <p:cNvSpPr>
            <a:spLocks noGrp="1"/>
          </p:cNvSpPr>
          <p:nvPr>
            <p:ph idx="1"/>
          </p:nvPr>
        </p:nvSpPr>
        <p:spPr>
          <a:xfrm>
            <a:off x="2549040" y="2850704"/>
            <a:ext cx="20615760" cy="2215072"/>
          </a:xfrm>
        </p:spPr>
        <p:txBody>
          <a:bodyPr anchor="t"/>
          <a:lstStyle/>
          <a:p>
            <a:pPr algn="l"/>
            <a:r>
              <a:rPr lang="pl-PL" sz="13000" dirty="0" smtClean="0">
                <a:latin typeface="Sketch Gothic" panose="02000506040000020004" pitchFamily="50" charset="0"/>
              </a:rPr>
              <a:t>Asynchronous calls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9981">
            <a:off x="3455617" y="5883312"/>
            <a:ext cx="9708018" cy="5463039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647">
            <a:off x="9934259" y="7552306"/>
            <a:ext cx="4515480" cy="1162212"/>
          </a:xfrm>
          <a:prstGeom prst="rect">
            <a:avLst/>
          </a:prstGeom>
          <a:ln w="38100" cap="sq">
            <a:solidFill>
              <a:schemeClr val="accent3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06603">
            <a:off x="14673138" y="7428177"/>
            <a:ext cx="3600828" cy="253828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21064943">
            <a:off x="17619791" y="7267385"/>
            <a:ext cx="48893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0" dirty="0" smtClean="0">
                <a:solidFill>
                  <a:schemeClr val="accent3"/>
                </a:solidFill>
                <a:latin typeface="Amatic SC Regular" pitchFamily="2" charset="0"/>
              </a:rPr>
              <a:t>Wait, what?</a:t>
            </a:r>
            <a:endParaRPr lang="pl-PL" sz="14000" dirty="0">
              <a:solidFill>
                <a:schemeClr val="accent3"/>
              </a:solidFill>
              <a:latin typeface="Amatic SC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09582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13000" dirty="0" smtClean="0"/>
              <a:t>one thread == one stack == one thing at a time</a:t>
            </a:r>
          </a:p>
          <a:p>
            <a:r>
              <a:rPr lang="pl-PL" sz="6600" dirty="0" smtClean="0"/>
              <a:t>except not really.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JavaScript basics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smtClean="0">
                <a:latin typeface="Sketch Gothic" panose="02000506040000020004" pitchFamily="50" charset="0"/>
              </a:rPr>
              <a:t>7</a:t>
            </a:r>
            <a:endParaRPr lang="pl-PL" dirty="0">
              <a:latin typeface="Sketch Gothic" panose="02000506040000020004" pitchFamily="50" charset="0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pl-PL" smtClean="0"/>
              <a:t>January 2018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JIT Frontend Bootcamp  |  Karol Kowalczuk, Łukasz Wiśniewski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1C36C4-E9D3-A641-AE45-47024B03D7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177627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halkDust_ExtraDustyBlack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Subtitle 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o Heading Pages">
  <a:themeElements>
    <a:clrScheme name="">
      <a:dk1>
        <a:srgbClr val="000000"/>
      </a:dk1>
      <a:lt1>
        <a:srgbClr val="FFFFFF"/>
      </a:lt1>
      <a:dk2>
        <a:srgbClr val="000000"/>
      </a:dk2>
      <a:lt2>
        <a:srgbClr val="4C453D"/>
      </a:lt2>
      <a:accent1>
        <a:srgbClr val="ECB1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F4D5AA"/>
      </a:accent5>
      <a:accent6>
        <a:srgbClr val="2D2D8A"/>
      </a:accent6>
      <a:hlink>
        <a:srgbClr val="009999"/>
      </a:hlink>
      <a:folHlink>
        <a:srgbClr val="99CC00"/>
      </a:folHlink>
    </a:clrScheme>
    <a:fontScheme name="A Single, Numbered Idea">
      <a:majorFont>
        <a:latin typeface="Amatic SC Bold"/>
        <a:ea typeface="ヒラギノ角ゴ ProN W6"/>
        <a:cs typeface="ヒラギノ角ゴ ProN W6"/>
      </a:majorFont>
      <a:minorFont>
        <a:latin typeface="Novecento wide Book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A Single, Numbered Ide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Heading Bar Pages">
  <a:themeElements>
    <a:clrScheme name="Extra Dusty Chalkboard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EC0E"/>
      </a:accent1>
      <a:accent2>
        <a:srgbClr val="D11766"/>
      </a:accent2>
      <a:accent3>
        <a:srgbClr val="FFFFFF"/>
      </a:accent3>
      <a:accent4>
        <a:srgbClr val="F0AA1F"/>
      </a:accent4>
      <a:accent5>
        <a:srgbClr val="4CBAB1"/>
      </a:accent5>
      <a:accent6>
        <a:srgbClr val="0F89BE"/>
      </a:accent6>
      <a:hlink>
        <a:srgbClr val="D11766"/>
      </a:hlink>
      <a:folHlink>
        <a:srgbClr val="FFFFFF"/>
      </a:folHlink>
    </a:clrScheme>
    <a:fontScheme name="Bullets">
      <a:majorFont>
        <a:latin typeface="Amatic SC Bold"/>
        <a:ea typeface="ヒラギノ角ゴ ProN W6"/>
        <a:cs typeface="ヒラギノ角ゴ ProN W6"/>
      </a:majorFont>
      <a:minorFont>
        <a:latin typeface="Oswald Ligh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ECB100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triangle" w="med" len="med"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ChalkDust_ExtraDustyBlack</Template>
  <TotalTime>527</TotalTime>
  <Words>1638</Words>
  <Application>Microsoft Office PowerPoint</Application>
  <PresentationFormat>Custom</PresentationFormat>
  <Paragraphs>545</Paragraphs>
  <Slides>39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Amatic SC</vt:lpstr>
      <vt:lpstr>Amatic SC Bold</vt:lpstr>
      <vt:lpstr>Amatic SC Regular</vt:lpstr>
      <vt:lpstr>Calibri</vt:lpstr>
      <vt:lpstr>Gill Sans</vt:lpstr>
      <vt:lpstr>Lucida Grande</vt:lpstr>
      <vt:lpstr>Novecento wide Book</vt:lpstr>
      <vt:lpstr>Oswald Book</vt:lpstr>
      <vt:lpstr>Oswald Light</vt:lpstr>
      <vt:lpstr>Sketch Gothic</vt:lpstr>
      <vt:lpstr>Sketch Gothic Light</vt:lpstr>
      <vt:lpstr>ヒラギノ角ゴ ProN W3</vt:lpstr>
      <vt:lpstr>ヒラギノ角ゴ ProN W6</vt:lpstr>
      <vt:lpstr>ChalkDust_ExtraDustyBlack</vt:lpstr>
      <vt:lpstr>No Heading Pages</vt:lpstr>
      <vt:lpstr>Heading Bar Pages</vt:lpstr>
      <vt:lpstr>JIT Frontend Bootcamp</vt:lpstr>
      <vt:lpstr>Agenda</vt:lpstr>
      <vt:lpstr>JavaScript basics</vt:lpstr>
      <vt:lpstr>PowerPoint Presentation</vt:lpstr>
      <vt:lpstr>PowerPoint Presentation</vt:lpstr>
      <vt:lpstr>JavaScript basics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PowerPoint Presentation</vt:lpstr>
      <vt:lpstr>PowerPoint Presentation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JavaScript basics</vt:lpstr>
      <vt:lpstr>Introduction to react.js</vt:lpstr>
      <vt:lpstr>PowerPoint Presentation</vt:lpstr>
      <vt:lpstr>Introduction to react.js</vt:lpstr>
      <vt:lpstr>PowerPoint Presentation</vt:lpstr>
    </vt:vector>
  </TitlesOfParts>
  <Company>Unknown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JIT Frontend Bootcamp</dc:title>
  <dc:creator>user</dc:creator>
  <cp:lastModifiedBy>user</cp:lastModifiedBy>
  <cp:revision>45</cp:revision>
  <dcterms:created xsi:type="dcterms:W3CDTF">2018-01-10T19:05:31Z</dcterms:created>
  <dcterms:modified xsi:type="dcterms:W3CDTF">2018-01-12T17:00:27Z</dcterms:modified>
</cp:coreProperties>
</file>